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65" r:id="rId4"/>
    <p:sldId id="266" r:id="rId5"/>
    <p:sldId id="267" r:id="rId6"/>
    <p:sldId id="268" r:id="rId7"/>
    <p:sldId id="26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CB8A57-16E1-49D7-A4CB-DC597B882A1A}" v="3" dt="2020-04-16T07:47:11.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117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C9FAF6-7CDC-4FE7-8FF9-DF19FC8BB76B}"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29EEF-2D07-4DD1-B155-C75C56009EF7}" type="slidenum">
              <a:rPr lang="en-GB" smtClean="0"/>
              <a:t>‹#›</a:t>
            </a:fld>
            <a:endParaRPr lang="en-GB"/>
          </a:p>
        </p:txBody>
      </p:sp>
    </p:spTree>
    <p:extLst>
      <p:ext uri="{BB962C8B-B14F-4D97-AF65-F5344CB8AC3E}">
        <p14:creationId xmlns:p14="http://schemas.microsoft.com/office/powerpoint/2010/main" val="151746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C9FAF6-7CDC-4FE7-8FF9-DF19FC8BB76B}"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29EEF-2D07-4DD1-B155-C75C56009EF7}" type="slidenum">
              <a:rPr lang="en-GB" smtClean="0"/>
              <a:t>‹#›</a:t>
            </a:fld>
            <a:endParaRPr lang="en-GB"/>
          </a:p>
        </p:txBody>
      </p:sp>
    </p:spTree>
    <p:extLst>
      <p:ext uri="{BB962C8B-B14F-4D97-AF65-F5344CB8AC3E}">
        <p14:creationId xmlns:p14="http://schemas.microsoft.com/office/powerpoint/2010/main" val="46605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C9FAF6-7CDC-4FE7-8FF9-DF19FC8BB76B}"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29EEF-2D07-4DD1-B155-C75C56009EF7}" type="slidenum">
              <a:rPr lang="en-GB" smtClean="0"/>
              <a:t>‹#›</a:t>
            </a:fld>
            <a:endParaRPr lang="en-GB"/>
          </a:p>
        </p:txBody>
      </p:sp>
    </p:spTree>
    <p:extLst>
      <p:ext uri="{BB962C8B-B14F-4D97-AF65-F5344CB8AC3E}">
        <p14:creationId xmlns:p14="http://schemas.microsoft.com/office/powerpoint/2010/main" val="120974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C9FAF6-7CDC-4FE7-8FF9-DF19FC8BB76B}"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29EEF-2D07-4DD1-B155-C75C56009EF7}" type="slidenum">
              <a:rPr lang="en-GB" smtClean="0"/>
              <a:t>‹#›</a:t>
            </a:fld>
            <a:endParaRPr lang="en-GB"/>
          </a:p>
        </p:txBody>
      </p:sp>
    </p:spTree>
    <p:extLst>
      <p:ext uri="{BB962C8B-B14F-4D97-AF65-F5344CB8AC3E}">
        <p14:creationId xmlns:p14="http://schemas.microsoft.com/office/powerpoint/2010/main" val="158657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C9FAF6-7CDC-4FE7-8FF9-DF19FC8BB76B}"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29EEF-2D07-4DD1-B155-C75C56009EF7}" type="slidenum">
              <a:rPr lang="en-GB" smtClean="0"/>
              <a:t>‹#›</a:t>
            </a:fld>
            <a:endParaRPr lang="en-GB"/>
          </a:p>
        </p:txBody>
      </p:sp>
    </p:spTree>
    <p:extLst>
      <p:ext uri="{BB962C8B-B14F-4D97-AF65-F5344CB8AC3E}">
        <p14:creationId xmlns:p14="http://schemas.microsoft.com/office/powerpoint/2010/main" val="2161436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C9FAF6-7CDC-4FE7-8FF9-DF19FC8BB76B}" type="datetimeFigureOut">
              <a:rPr lang="en-GB" smtClean="0"/>
              <a:t>21/06/2020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29EEF-2D07-4DD1-B155-C75C56009EF7}" type="slidenum">
              <a:rPr lang="en-GB" smtClean="0"/>
              <a:t>‹#›</a:t>
            </a:fld>
            <a:endParaRPr lang="en-GB"/>
          </a:p>
        </p:txBody>
      </p:sp>
    </p:spTree>
    <p:extLst>
      <p:ext uri="{BB962C8B-B14F-4D97-AF65-F5344CB8AC3E}">
        <p14:creationId xmlns:p14="http://schemas.microsoft.com/office/powerpoint/2010/main" val="383835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C9FAF6-7CDC-4FE7-8FF9-DF19FC8BB76B}" type="datetimeFigureOut">
              <a:rPr lang="en-GB" smtClean="0"/>
              <a:t>21/06/2020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629EEF-2D07-4DD1-B155-C75C56009EF7}" type="slidenum">
              <a:rPr lang="en-GB" smtClean="0"/>
              <a:t>‹#›</a:t>
            </a:fld>
            <a:endParaRPr lang="en-GB"/>
          </a:p>
        </p:txBody>
      </p:sp>
    </p:spTree>
    <p:extLst>
      <p:ext uri="{BB962C8B-B14F-4D97-AF65-F5344CB8AC3E}">
        <p14:creationId xmlns:p14="http://schemas.microsoft.com/office/powerpoint/2010/main" val="87835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C9FAF6-7CDC-4FE7-8FF9-DF19FC8BB76B}" type="datetimeFigureOut">
              <a:rPr lang="en-GB" smtClean="0"/>
              <a:t>21/06/2020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629EEF-2D07-4DD1-B155-C75C56009EF7}" type="slidenum">
              <a:rPr lang="en-GB" smtClean="0"/>
              <a:t>‹#›</a:t>
            </a:fld>
            <a:endParaRPr lang="en-GB"/>
          </a:p>
        </p:txBody>
      </p:sp>
    </p:spTree>
    <p:extLst>
      <p:ext uri="{BB962C8B-B14F-4D97-AF65-F5344CB8AC3E}">
        <p14:creationId xmlns:p14="http://schemas.microsoft.com/office/powerpoint/2010/main" val="274291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9FAF6-7CDC-4FE7-8FF9-DF19FC8BB76B}" type="datetimeFigureOut">
              <a:rPr lang="en-GB" smtClean="0"/>
              <a:t>21/06/2020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629EEF-2D07-4DD1-B155-C75C56009EF7}" type="slidenum">
              <a:rPr lang="en-GB" smtClean="0"/>
              <a:t>‹#›</a:t>
            </a:fld>
            <a:endParaRPr lang="en-GB"/>
          </a:p>
        </p:txBody>
      </p:sp>
    </p:spTree>
    <p:extLst>
      <p:ext uri="{BB962C8B-B14F-4D97-AF65-F5344CB8AC3E}">
        <p14:creationId xmlns:p14="http://schemas.microsoft.com/office/powerpoint/2010/main" val="3239200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C9FAF6-7CDC-4FE7-8FF9-DF19FC8BB76B}" type="datetimeFigureOut">
              <a:rPr lang="en-GB" smtClean="0"/>
              <a:t>21/06/2020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29EEF-2D07-4DD1-B155-C75C56009EF7}" type="slidenum">
              <a:rPr lang="en-GB" smtClean="0"/>
              <a:t>‹#›</a:t>
            </a:fld>
            <a:endParaRPr lang="en-GB"/>
          </a:p>
        </p:txBody>
      </p:sp>
    </p:spTree>
    <p:extLst>
      <p:ext uri="{BB962C8B-B14F-4D97-AF65-F5344CB8AC3E}">
        <p14:creationId xmlns:p14="http://schemas.microsoft.com/office/powerpoint/2010/main" val="124309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C9FAF6-7CDC-4FE7-8FF9-DF19FC8BB76B}" type="datetimeFigureOut">
              <a:rPr lang="en-GB" smtClean="0"/>
              <a:t>21/06/2020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29EEF-2D07-4DD1-B155-C75C56009EF7}" type="slidenum">
              <a:rPr lang="en-GB" smtClean="0"/>
              <a:t>‹#›</a:t>
            </a:fld>
            <a:endParaRPr lang="en-GB"/>
          </a:p>
        </p:txBody>
      </p:sp>
    </p:spTree>
    <p:extLst>
      <p:ext uri="{BB962C8B-B14F-4D97-AF65-F5344CB8AC3E}">
        <p14:creationId xmlns:p14="http://schemas.microsoft.com/office/powerpoint/2010/main" val="116343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9FAF6-7CDC-4FE7-8FF9-DF19FC8BB76B}" type="datetimeFigureOut">
              <a:rPr lang="en-GB" smtClean="0"/>
              <a:t>21/06/2020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29EEF-2D07-4DD1-B155-C75C56009EF7}" type="slidenum">
              <a:rPr lang="en-GB" smtClean="0"/>
              <a:t>‹#›</a:t>
            </a:fld>
            <a:endParaRPr lang="en-GB"/>
          </a:p>
        </p:txBody>
      </p:sp>
    </p:spTree>
    <p:extLst>
      <p:ext uri="{BB962C8B-B14F-4D97-AF65-F5344CB8AC3E}">
        <p14:creationId xmlns:p14="http://schemas.microsoft.com/office/powerpoint/2010/main" val="1766427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5660C31-353F-4E34-ABBF-C76295E6E343}"/>
              </a:ext>
            </a:extLst>
          </p:cNvPr>
          <p:cNvGraphicFramePr>
            <a:graphicFrameLocks noGrp="1"/>
          </p:cNvGraphicFramePr>
          <p:nvPr>
            <p:extLst>
              <p:ext uri="{D42A27DB-BD31-4B8C-83A1-F6EECF244321}">
                <p14:modId xmlns:p14="http://schemas.microsoft.com/office/powerpoint/2010/main" val="3198547907"/>
              </p:ext>
            </p:extLst>
          </p:nvPr>
        </p:nvGraphicFramePr>
        <p:xfrm>
          <a:off x="330475" y="1046922"/>
          <a:ext cx="8483049" cy="5597718"/>
        </p:xfrm>
        <a:graphic>
          <a:graphicData uri="http://schemas.openxmlformats.org/drawingml/2006/table">
            <a:tbl>
              <a:tblPr firstRow="1" bandRow="1">
                <a:tableStyleId>{5C22544A-7EE6-4342-B048-85BDC9FD1C3A}</a:tableStyleId>
              </a:tblPr>
              <a:tblGrid>
                <a:gridCol w="2827683">
                  <a:extLst>
                    <a:ext uri="{9D8B030D-6E8A-4147-A177-3AD203B41FA5}">
                      <a16:colId xmlns:a16="http://schemas.microsoft.com/office/drawing/2014/main" xmlns="" val="2884591664"/>
                    </a:ext>
                  </a:extLst>
                </a:gridCol>
                <a:gridCol w="2827683">
                  <a:extLst>
                    <a:ext uri="{9D8B030D-6E8A-4147-A177-3AD203B41FA5}">
                      <a16:colId xmlns:a16="http://schemas.microsoft.com/office/drawing/2014/main" xmlns="" val="262641145"/>
                    </a:ext>
                  </a:extLst>
                </a:gridCol>
                <a:gridCol w="2827683">
                  <a:extLst>
                    <a:ext uri="{9D8B030D-6E8A-4147-A177-3AD203B41FA5}">
                      <a16:colId xmlns:a16="http://schemas.microsoft.com/office/drawing/2014/main" xmlns="" val="1829200508"/>
                    </a:ext>
                  </a:extLst>
                </a:gridCol>
              </a:tblGrid>
              <a:tr h="359275">
                <a:tc>
                  <a:txBody>
                    <a:bodyPr/>
                    <a:lstStyle/>
                    <a:p>
                      <a:pPr algn="l"/>
                      <a:r>
                        <a:rPr lang="en-GB" dirty="0">
                          <a:solidFill>
                            <a:srgbClr val="FFFF00"/>
                          </a:solidFill>
                        </a:rPr>
                        <a:t>Activity Card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pPr algn="l"/>
                      <a:r>
                        <a:rPr lang="en-GB" dirty="0">
                          <a:solidFill>
                            <a:srgbClr val="FFFF00"/>
                          </a:solidFill>
                        </a:rPr>
                        <a:t>Activity Card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pPr algn="l"/>
                      <a:r>
                        <a:rPr lang="en-GB" dirty="0">
                          <a:solidFill>
                            <a:srgbClr val="FFFF00"/>
                          </a:solidFill>
                        </a:rPr>
                        <a:t>Activity Card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xmlns="" val="770956495"/>
                  </a:ext>
                </a:extLst>
              </a:tr>
              <a:tr h="620119">
                <a:tc>
                  <a:txBody>
                    <a:bodyPr/>
                    <a:lstStyle/>
                    <a:p>
                      <a:pPr algn="ctr"/>
                      <a:r>
                        <a:rPr lang="en-US" b="1" dirty="0">
                          <a:solidFill>
                            <a:srgbClr val="002060"/>
                          </a:solidFill>
                        </a:rPr>
                        <a:t>Sprint</a:t>
                      </a:r>
                      <a:endParaRPr lang="en-GB"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u="none" kern="1200" dirty="0">
                          <a:solidFill>
                            <a:schemeClr val="dk1"/>
                          </a:solidFill>
                          <a:effectLst/>
                          <a:latin typeface="+mn-lt"/>
                          <a:ea typeface="+mn-ea"/>
                          <a:cs typeface="+mn-cs"/>
                        </a:rPr>
                        <a:t>  </a:t>
                      </a:r>
                      <a:r>
                        <a:rPr lang="en-US" sz="1800" b="1" u="none" kern="1200" dirty="0">
                          <a:solidFill>
                            <a:srgbClr val="002060"/>
                          </a:solidFill>
                          <a:effectLst/>
                          <a:latin typeface="+mn-lt"/>
                          <a:ea typeface="+mn-ea"/>
                          <a:cs typeface="+mn-cs"/>
                        </a:rPr>
                        <a:t>Long</a:t>
                      </a:r>
                      <a:r>
                        <a:rPr lang="en-US" sz="1800" b="1" u="none" kern="1200" baseline="0" dirty="0">
                          <a:solidFill>
                            <a:srgbClr val="002060"/>
                          </a:solidFill>
                          <a:effectLst/>
                          <a:latin typeface="+mn-lt"/>
                          <a:ea typeface="+mn-ea"/>
                          <a:cs typeface="+mn-cs"/>
                        </a:rPr>
                        <a:t> jump</a:t>
                      </a:r>
                      <a:endParaRPr lang="en-GB" sz="1800" kern="1200" dirty="0">
                        <a:solidFill>
                          <a:schemeClr val="dk1"/>
                        </a:solidFill>
                        <a:effectLst/>
                        <a:latin typeface="+mn-lt"/>
                        <a:ea typeface="+mn-ea"/>
                        <a:cs typeface="+mn-cs"/>
                      </a:endParaRPr>
                    </a:p>
                    <a:p>
                      <a:pPr algn="l"/>
                      <a:endParaRPr lang="en-GB"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rPr>
                        <a:t>Shot</a:t>
                      </a:r>
                      <a:r>
                        <a:rPr lang="en-US" b="1" baseline="0" dirty="0">
                          <a:solidFill>
                            <a:srgbClr val="002060"/>
                          </a:solidFill>
                        </a:rPr>
                        <a:t> putt</a:t>
                      </a:r>
                      <a:endParaRPr lang="en-GB"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151029626"/>
                  </a:ext>
                </a:extLst>
              </a:tr>
              <a:tr h="1726758">
                <a:tc>
                  <a:txBody>
                    <a:bodyPr/>
                    <a:lstStyle/>
                    <a:p>
                      <a:r>
                        <a:rPr lang="en-GB" sz="1400" b="1" u="sng" kern="1200" dirty="0">
                          <a:solidFill>
                            <a:schemeClr val="dk1"/>
                          </a:solidFill>
                          <a:effectLst/>
                          <a:latin typeface="+mn-lt"/>
                          <a:ea typeface="+mn-ea"/>
                          <a:cs typeface="+mn-cs"/>
                        </a:rPr>
                        <a:t>Equipment needed</a:t>
                      </a:r>
                    </a:p>
                    <a:p>
                      <a:endParaRPr lang="en-GB" sz="1400" b="1" u="sng" kern="1200" dirty="0">
                        <a:solidFill>
                          <a:schemeClr val="dk1"/>
                        </a:solidFill>
                        <a:effectLst/>
                        <a:latin typeface="+mn-lt"/>
                        <a:ea typeface="+mn-ea"/>
                        <a:cs typeface="+mn-cs"/>
                      </a:endParaRPr>
                    </a:p>
                    <a:p>
                      <a:r>
                        <a:rPr lang="en-GB" sz="1400" b="0" u="none" kern="1200" dirty="0">
                          <a:solidFill>
                            <a:schemeClr val="dk1"/>
                          </a:solidFill>
                          <a:effectLst/>
                          <a:latin typeface="+mn-lt"/>
                          <a:ea typeface="+mn-ea"/>
                          <a:cs typeface="+mn-cs"/>
                        </a:rPr>
                        <a:t>Stop watch or any timer</a:t>
                      </a:r>
                    </a:p>
                    <a:p>
                      <a:r>
                        <a:rPr lang="en-US" sz="1400" b="0" u="none" kern="1200" dirty="0">
                          <a:solidFill>
                            <a:schemeClr val="dk1"/>
                          </a:solidFill>
                          <a:effectLst/>
                          <a:latin typeface="+mn-lt"/>
                          <a:ea typeface="+mn-ea"/>
                          <a:cs typeface="+mn-cs"/>
                        </a:rPr>
                        <a:t>Start line and finish line.</a:t>
                      </a:r>
                      <a:endParaRPr lang="en-GB" sz="1400" b="0" u="none"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1400" b="1" u="sng" kern="1200" dirty="0">
                          <a:solidFill>
                            <a:schemeClr val="dk1"/>
                          </a:solidFill>
                          <a:effectLst/>
                          <a:latin typeface="+mn-lt"/>
                          <a:ea typeface="+mn-ea"/>
                          <a:cs typeface="+mn-cs"/>
                        </a:rPr>
                        <a:t>Equipment needed</a:t>
                      </a:r>
                    </a:p>
                    <a:p>
                      <a:endParaRPr lang="en-US" sz="1400" b="1" u="sng"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A start line and a measuring tape</a:t>
                      </a:r>
                      <a:endParaRPr lang="en-GB" sz="1400" b="0" u="none" kern="1200" dirty="0">
                        <a:solidFill>
                          <a:schemeClr val="dk1"/>
                        </a:solidFill>
                        <a:effectLst/>
                        <a:latin typeface="+mn-lt"/>
                        <a:ea typeface="+mn-ea"/>
                        <a:cs typeface="+mn-cs"/>
                      </a:endParaRPr>
                    </a:p>
                    <a:p>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1400" b="1" u="sng" kern="1200" dirty="0">
                          <a:solidFill>
                            <a:schemeClr val="dk1"/>
                          </a:solidFill>
                          <a:effectLst/>
                          <a:latin typeface="+mn-lt"/>
                          <a:ea typeface="+mn-ea"/>
                          <a:cs typeface="+mn-cs"/>
                        </a:rPr>
                        <a:t>Equipment needed</a:t>
                      </a:r>
                    </a:p>
                    <a:p>
                      <a:endParaRPr lang="en-US" sz="1400" b="1" u="sng"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A ball that can fit in your hand</a:t>
                      </a:r>
                      <a:endParaRPr lang="en-GB" sz="1400" b="0" u="none" kern="1200" dirty="0">
                        <a:solidFill>
                          <a:schemeClr val="dk1"/>
                        </a:solidFill>
                        <a:effectLst/>
                        <a:latin typeface="+mn-lt"/>
                        <a:ea typeface="+mn-ea"/>
                        <a:cs typeface="+mn-cs"/>
                      </a:endParaRPr>
                    </a:p>
                    <a:p>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63374173"/>
                  </a:ext>
                </a:extLst>
              </a:tr>
              <a:tr h="2514925">
                <a:tc>
                  <a:txBody>
                    <a:bodyPr/>
                    <a:lstStyle/>
                    <a:p>
                      <a:r>
                        <a:rPr lang="en-GB" sz="1400" b="1" u="sng" kern="1200" dirty="0">
                          <a:solidFill>
                            <a:schemeClr val="dk1"/>
                          </a:solidFill>
                          <a:effectLst/>
                          <a:latin typeface="+mn-lt"/>
                          <a:ea typeface="+mn-ea"/>
                          <a:cs typeface="+mn-cs"/>
                        </a:rPr>
                        <a:t>Instructions</a:t>
                      </a:r>
                    </a:p>
                    <a:p>
                      <a:endParaRPr lang="en-US" sz="1400" b="1" u="sng"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The </a:t>
                      </a:r>
                      <a:r>
                        <a:rPr lang="en-US" sz="1400" b="0" u="none" kern="1200" dirty="0" err="1">
                          <a:solidFill>
                            <a:schemeClr val="dk1"/>
                          </a:solidFill>
                          <a:effectLst/>
                          <a:latin typeface="+mn-lt"/>
                          <a:ea typeface="+mn-ea"/>
                          <a:cs typeface="+mn-cs"/>
                        </a:rPr>
                        <a:t>decathalon</a:t>
                      </a:r>
                      <a:r>
                        <a:rPr lang="en-US" sz="1400" b="0" u="none" kern="1200" baseline="0" dirty="0">
                          <a:solidFill>
                            <a:schemeClr val="dk1"/>
                          </a:solidFill>
                          <a:effectLst/>
                          <a:latin typeface="+mn-lt"/>
                          <a:ea typeface="+mn-ea"/>
                          <a:cs typeface="+mn-cs"/>
                        </a:rPr>
                        <a:t> has 100 meter sprint.</a:t>
                      </a:r>
                    </a:p>
                    <a:p>
                      <a:r>
                        <a:rPr lang="en-US" sz="1400" b="0" u="none" kern="1200" baseline="0" dirty="0">
                          <a:solidFill>
                            <a:schemeClr val="dk1"/>
                          </a:solidFill>
                          <a:effectLst/>
                          <a:latin typeface="+mn-lt"/>
                          <a:ea typeface="+mn-ea"/>
                          <a:cs typeface="+mn-cs"/>
                        </a:rPr>
                        <a:t>We can have a 10 meter sprint.</a:t>
                      </a:r>
                    </a:p>
                    <a:p>
                      <a:endParaRPr lang="en-US" sz="1400" b="0" u="none" kern="1200" baseline="0" dirty="0">
                        <a:solidFill>
                          <a:schemeClr val="dk1"/>
                        </a:solidFill>
                        <a:effectLst/>
                        <a:latin typeface="+mn-lt"/>
                        <a:ea typeface="+mn-ea"/>
                        <a:cs typeface="+mn-cs"/>
                      </a:endParaRPr>
                    </a:p>
                    <a:p>
                      <a:r>
                        <a:rPr lang="en-US" sz="1400" b="0" u="none" kern="1200" baseline="0" dirty="0">
                          <a:solidFill>
                            <a:schemeClr val="dk1"/>
                          </a:solidFill>
                          <a:effectLst/>
                          <a:latin typeface="+mn-lt"/>
                          <a:ea typeface="+mn-ea"/>
                          <a:cs typeface="+mn-cs"/>
                        </a:rPr>
                        <a:t>Mark out the course in the garden. </a:t>
                      </a:r>
                    </a:p>
                    <a:p>
                      <a:r>
                        <a:rPr lang="en-US" sz="1400" b="0" u="none" kern="1200" baseline="0" dirty="0">
                          <a:solidFill>
                            <a:schemeClr val="dk1"/>
                          </a:solidFill>
                          <a:effectLst/>
                          <a:latin typeface="+mn-lt"/>
                          <a:ea typeface="+mn-ea"/>
                          <a:cs typeface="+mn-cs"/>
                        </a:rPr>
                        <a:t>Get ready, set and go …………</a:t>
                      </a:r>
                    </a:p>
                    <a:p>
                      <a:endParaRPr lang="en-US" sz="1400" b="0" u="none" kern="1200" baseline="0" dirty="0">
                        <a:solidFill>
                          <a:schemeClr val="dk1"/>
                        </a:solidFill>
                        <a:effectLst/>
                        <a:latin typeface="+mn-lt"/>
                        <a:ea typeface="+mn-ea"/>
                        <a:cs typeface="+mn-cs"/>
                      </a:endParaRPr>
                    </a:p>
                    <a:p>
                      <a:r>
                        <a:rPr lang="en-US" sz="1400" b="0" u="none" kern="1200" baseline="0" dirty="0">
                          <a:solidFill>
                            <a:schemeClr val="dk1"/>
                          </a:solidFill>
                          <a:effectLst/>
                          <a:latin typeface="+mn-lt"/>
                          <a:ea typeface="+mn-ea"/>
                          <a:cs typeface="+mn-cs"/>
                        </a:rPr>
                        <a:t>Can you beat your Mums / Dads / Brothers or Sisters time?</a:t>
                      </a:r>
                      <a:endParaRPr lang="en-GB" sz="1400" b="0" u="none" kern="1200" dirty="0">
                        <a:solidFill>
                          <a:schemeClr val="dk1"/>
                        </a:solidFill>
                        <a:effectLst/>
                        <a:latin typeface="+mn-lt"/>
                        <a:ea typeface="+mn-ea"/>
                        <a:cs typeface="+mn-cs"/>
                      </a:endParaRPr>
                    </a:p>
                    <a:p>
                      <a:endParaRPr lang="en-GB"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u="sng" kern="1200" dirty="0">
                          <a:solidFill>
                            <a:schemeClr val="dk1"/>
                          </a:solidFill>
                          <a:effectLst/>
                          <a:latin typeface="+mn-lt"/>
                          <a:ea typeface="+mn-ea"/>
                          <a:cs typeface="+mn-cs"/>
                        </a:rPr>
                        <a:t>Instructions</a:t>
                      </a:r>
                    </a:p>
                    <a:p>
                      <a:endParaRPr lang="en-GB" sz="1400" kern="1200" dirty="0">
                        <a:solidFill>
                          <a:schemeClr val="dk1"/>
                        </a:solidFill>
                        <a:effectLst/>
                        <a:latin typeface="+mn-lt"/>
                        <a:ea typeface="+mn-ea"/>
                        <a:cs typeface="+mn-cs"/>
                      </a:endParaRPr>
                    </a:p>
                    <a:p>
                      <a:r>
                        <a:rPr lang="en-US" sz="1400" b="0" dirty="0">
                          <a:solidFill>
                            <a:schemeClr val="tx1"/>
                          </a:solidFill>
                        </a:rPr>
                        <a:t>Stand</a:t>
                      </a:r>
                      <a:r>
                        <a:rPr lang="en-US" sz="1400" b="0" baseline="0" dirty="0">
                          <a:solidFill>
                            <a:schemeClr val="tx1"/>
                          </a:solidFill>
                        </a:rPr>
                        <a:t> with two feet behind the starting line. Swing your arms backwards and forwards and bend your knees a little bit.</a:t>
                      </a:r>
                    </a:p>
                    <a:p>
                      <a:r>
                        <a:rPr lang="en-US" sz="1400" b="0" baseline="0" dirty="0">
                          <a:solidFill>
                            <a:schemeClr val="tx1"/>
                          </a:solidFill>
                        </a:rPr>
                        <a:t>When you are ready jump forwards as far as you can.</a:t>
                      </a:r>
                    </a:p>
                    <a:p>
                      <a:r>
                        <a:rPr lang="en-US" sz="1400" b="0" baseline="0" dirty="0">
                          <a:solidFill>
                            <a:schemeClr val="tx1"/>
                          </a:solidFill>
                        </a:rPr>
                        <a:t>Don’t fall over though!</a:t>
                      </a:r>
                    </a:p>
                    <a:p>
                      <a:endParaRPr lang="en-US" sz="1400" b="0" baseline="0" dirty="0">
                        <a:solidFill>
                          <a:schemeClr val="tx1"/>
                        </a:solidFill>
                      </a:endParaRPr>
                    </a:p>
                    <a:p>
                      <a:r>
                        <a:rPr lang="en-US" sz="1400" b="0" baseline="0" dirty="0">
                          <a:solidFill>
                            <a:schemeClr val="tx1"/>
                          </a:solidFill>
                        </a:rPr>
                        <a:t>Look at how far you jumped……  Is it really far? Have another go and see if you can beat your record.</a:t>
                      </a:r>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u="sng" kern="1200" dirty="0">
                          <a:solidFill>
                            <a:schemeClr val="dk1"/>
                          </a:solidFill>
                          <a:effectLst/>
                          <a:latin typeface="+mn-lt"/>
                          <a:ea typeface="+mn-ea"/>
                          <a:cs typeface="+mn-cs"/>
                        </a:rPr>
                        <a:t>Instructions</a:t>
                      </a:r>
                    </a:p>
                    <a:p>
                      <a:endParaRPr lang="en-GB" sz="1400" kern="1200" dirty="0">
                        <a:solidFill>
                          <a:schemeClr val="dk1"/>
                        </a:solidFill>
                        <a:effectLst/>
                        <a:latin typeface="+mn-lt"/>
                        <a:ea typeface="+mn-ea"/>
                        <a:cs typeface="+mn-cs"/>
                      </a:endParaRPr>
                    </a:p>
                    <a:p>
                      <a:r>
                        <a:rPr lang="en-US" sz="1400" b="0" i="0" dirty="0">
                          <a:solidFill>
                            <a:schemeClr val="tx1"/>
                          </a:solidFill>
                        </a:rPr>
                        <a:t>Stand</a:t>
                      </a:r>
                      <a:r>
                        <a:rPr lang="en-US" sz="1400" b="0" i="0" baseline="0" dirty="0">
                          <a:solidFill>
                            <a:schemeClr val="tx1"/>
                          </a:solidFill>
                        </a:rPr>
                        <a:t> at your starting line again but this time stand sideways. Hold the ball in your throwing hand and make a big star shape with your body. Put the ball right next to your neck…. It might feel cold. </a:t>
                      </a:r>
                    </a:p>
                    <a:p>
                      <a:r>
                        <a:rPr lang="en-US" sz="1400" b="0" i="0" baseline="0" dirty="0">
                          <a:solidFill>
                            <a:schemeClr val="tx1"/>
                          </a:solidFill>
                        </a:rPr>
                        <a:t>Lean away from the line and push the ball away from your neck and as far away from the starting line as possible. I bet it flies through the air!!!!</a:t>
                      </a:r>
                      <a:endParaRPr lang="en-GB" sz="14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78753069"/>
                  </a:ext>
                </a:extLst>
              </a:tr>
            </a:tbl>
          </a:graphicData>
        </a:graphic>
      </p:graphicFrame>
      <p:pic>
        <p:nvPicPr>
          <p:cNvPr id="6" name="Picture 5" descr="A picture containing clipart&#10;&#10;Description automatically generated">
            <a:extLst>
              <a:ext uri="{FF2B5EF4-FFF2-40B4-BE49-F238E27FC236}">
                <a16:creationId xmlns:a16="http://schemas.microsoft.com/office/drawing/2014/main" xmlns="" id="{55DB4631-8126-4D40-9043-408C978E9C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0134" y="87796"/>
            <a:ext cx="823292" cy="906118"/>
          </a:xfrm>
          <a:prstGeom prst="rect">
            <a:avLst/>
          </a:prstGeom>
          <a:noFill/>
        </p:spPr>
      </p:pic>
      <p:sp>
        <p:nvSpPr>
          <p:cNvPr id="7" name="TextBox 6">
            <a:extLst>
              <a:ext uri="{FF2B5EF4-FFF2-40B4-BE49-F238E27FC236}">
                <a16:creationId xmlns:a16="http://schemas.microsoft.com/office/drawing/2014/main" xmlns="" id="{4890DC52-05BF-44F0-8495-C711AF621123}"/>
              </a:ext>
            </a:extLst>
          </p:cNvPr>
          <p:cNvSpPr txBox="1"/>
          <p:nvPr/>
        </p:nvSpPr>
        <p:spPr>
          <a:xfrm>
            <a:off x="1073427" y="217689"/>
            <a:ext cx="7593496" cy="646331"/>
          </a:xfrm>
          <a:prstGeom prst="rect">
            <a:avLst/>
          </a:prstGeom>
          <a:noFill/>
        </p:spPr>
        <p:txBody>
          <a:bodyPr wrap="square" rtlCol="0">
            <a:spAutoFit/>
          </a:bodyPr>
          <a:lstStyle/>
          <a:p>
            <a:pPr algn="ctr"/>
            <a:r>
              <a:rPr lang="en-GB" b="1" dirty="0">
                <a:solidFill>
                  <a:srgbClr val="002060"/>
                </a:solidFill>
              </a:rPr>
              <a:t>Durham &amp; Chester-Le-Street School Sport Partnership </a:t>
            </a:r>
          </a:p>
          <a:p>
            <a:pPr algn="ctr"/>
            <a:r>
              <a:rPr lang="en-US" b="1" dirty="0">
                <a:solidFill>
                  <a:srgbClr val="002060"/>
                </a:solidFill>
              </a:rPr>
              <a:t> mini </a:t>
            </a:r>
            <a:r>
              <a:rPr lang="en-US" b="1" dirty="0" err="1">
                <a:solidFill>
                  <a:srgbClr val="002060"/>
                </a:solidFill>
              </a:rPr>
              <a:t>decathalon</a:t>
            </a:r>
            <a:r>
              <a:rPr lang="en-US" b="1" dirty="0">
                <a:solidFill>
                  <a:srgbClr val="002060"/>
                </a:solidFill>
              </a:rPr>
              <a:t> challenge especially for Nursery and Reception children.</a:t>
            </a:r>
            <a:endParaRPr lang="en-GB" b="1" dirty="0">
              <a:solidFill>
                <a:srgbClr val="002060"/>
              </a:solidFill>
            </a:endParaRPr>
          </a:p>
        </p:txBody>
      </p:sp>
    </p:spTree>
    <p:extLst>
      <p:ext uri="{BB962C8B-B14F-4D97-AF65-F5344CB8AC3E}">
        <p14:creationId xmlns:p14="http://schemas.microsoft.com/office/powerpoint/2010/main" val="325341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5660C31-353F-4E34-ABBF-C76295E6E343}"/>
              </a:ext>
            </a:extLst>
          </p:cNvPr>
          <p:cNvGraphicFramePr>
            <a:graphicFrameLocks noGrp="1"/>
          </p:cNvGraphicFramePr>
          <p:nvPr>
            <p:extLst>
              <p:ext uri="{D42A27DB-BD31-4B8C-83A1-F6EECF244321}">
                <p14:modId xmlns:p14="http://schemas.microsoft.com/office/powerpoint/2010/main" val="672146999"/>
              </p:ext>
            </p:extLst>
          </p:nvPr>
        </p:nvGraphicFramePr>
        <p:xfrm>
          <a:off x="330475" y="1046922"/>
          <a:ext cx="8483049" cy="5571592"/>
        </p:xfrm>
        <a:graphic>
          <a:graphicData uri="http://schemas.openxmlformats.org/drawingml/2006/table">
            <a:tbl>
              <a:tblPr firstRow="1" bandRow="1">
                <a:tableStyleId>{5C22544A-7EE6-4342-B048-85BDC9FD1C3A}</a:tableStyleId>
              </a:tblPr>
              <a:tblGrid>
                <a:gridCol w="2827683">
                  <a:extLst>
                    <a:ext uri="{9D8B030D-6E8A-4147-A177-3AD203B41FA5}">
                      <a16:colId xmlns:a16="http://schemas.microsoft.com/office/drawing/2014/main" xmlns="" val="2884591664"/>
                    </a:ext>
                  </a:extLst>
                </a:gridCol>
                <a:gridCol w="2827683">
                  <a:extLst>
                    <a:ext uri="{9D8B030D-6E8A-4147-A177-3AD203B41FA5}">
                      <a16:colId xmlns:a16="http://schemas.microsoft.com/office/drawing/2014/main" xmlns="" val="262641145"/>
                    </a:ext>
                  </a:extLst>
                </a:gridCol>
                <a:gridCol w="2827683">
                  <a:extLst>
                    <a:ext uri="{9D8B030D-6E8A-4147-A177-3AD203B41FA5}">
                      <a16:colId xmlns:a16="http://schemas.microsoft.com/office/drawing/2014/main" xmlns="" val="1829200508"/>
                    </a:ext>
                  </a:extLst>
                </a:gridCol>
              </a:tblGrid>
              <a:tr h="355611">
                <a:tc>
                  <a:txBody>
                    <a:bodyPr/>
                    <a:lstStyle/>
                    <a:p>
                      <a:pPr algn="l"/>
                      <a:r>
                        <a:rPr lang="en-GB" dirty="0">
                          <a:solidFill>
                            <a:srgbClr val="FFFF00"/>
                          </a:solidFill>
                        </a:rPr>
                        <a:t>Activity Card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pPr algn="l"/>
                      <a:r>
                        <a:rPr lang="en-GB" dirty="0">
                          <a:solidFill>
                            <a:srgbClr val="FFFF00"/>
                          </a:solidFill>
                        </a:rPr>
                        <a:t>Activity Card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pPr algn="l"/>
                      <a:r>
                        <a:rPr lang="en-GB" dirty="0">
                          <a:solidFill>
                            <a:srgbClr val="FFFF00"/>
                          </a:solidFill>
                        </a:rPr>
                        <a:t>Activity Card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xmlns="" val="770956495"/>
                  </a:ext>
                </a:extLst>
              </a:tr>
              <a:tr h="622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u="none" kern="1200" dirty="0">
                          <a:solidFill>
                            <a:schemeClr val="dk1"/>
                          </a:solidFill>
                          <a:effectLst/>
                          <a:latin typeface="+mn-lt"/>
                          <a:ea typeface="+mn-ea"/>
                          <a:cs typeface="+mn-cs"/>
                        </a:rPr>
                        <a:t> </a:t>
                      </a:r>
                      <a:r>
                        <a:rPr lang="en-US" sz="1800" b="1" u="none" kern="1200" dirty="0">
                          <a:solidFill>
                            <a:srgbClr val="002060"/>
                          </a:solidFill>
                          <a:effectLst/>
                          <a:latin typeface="+mn-lt"/>
                          <a:ea typeface="+mn-ea"/>
                          <a:cs typeface="+mn-cs"/>
                        </a:rPr>
                        <a:t>High</a:t>
                      </a:r>
                      <a:r>
                        <a:rPr lang="en-US" sz="1800" b="1" u="none" kern="1200" baseline="0" dirty="0">
                          <a:solidFill>
                            <a:srgbClr val="002060"/>
                          </a:solidFill>
                          <a:effectLst/>
                          <a:latin typeface="+mn-lt"/>
                          <a:ea typeface="+mn-ea"/>
                          <a:cs typeface="+mn-cs"/>
                        </a:rPr>
                        <a:t> Jump</a:t>
                      </a:r>
                      <a:endParaRPr lang="en-GB"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u="none" kern="1200" dirty="0">
                          <a:solidFill>
                            <a:schemeClr val="dk1"/>
                          </a:solidFill>
                          <a:effectLst/>
                          <a:latin typeface="+mn-lt"/>
                          <a:ea typeface="+mn-ea"/>
                          <a:cs typeface="+mn-cs"/>
                        </a:rPr>
                        <a:t> </a:t>
                      </a:r>
                      <a:r>
                        <a:rPr lang="en-US" sz="1800" b="1" u="none" kern="1200" dirty="0">
                          <a:solidFill>
                            <a:srgbClr val="002060"/>
                          </a:solidFill>
                          <a:effectLst/>
                          <a:latin typeface="+mn-lt"/>
                          <a:ea typeface="+mn-ea"/>
                          <a:cs typeface="+mn-cs"/>
                        </a:rPr>
                        <a:t>Middle</a:t>
                      </a:r>
                      <a:r>
                        <a:rPr lang="en-US" sz="1800" b="1" u="none" kern="1200" baseline="0" dirty="0">
                          <a:solidFill>
                            <a:srgbClr val="002060"/>
                          </a:solidFill>
                          <a:effectLst/>
                          <a:latin typeface="+mn-lt"/>
                          <a:ea typeface="+mn-ea"/>
                          <a:cs typeface="+mn-cs"/>
                        </a:rPr>
                        <a:t> distance run</a:t>
                      </a:r>
                      <a:endParaRPr lang="en-GB" sz="1800" kern="1200" dirty="0">
                        <a:solidFill>
                          <a:schemeClr val="dk1"/>
                        </a:solidFill>
                        <a:effectLst/>
                        <a:latin typeface="+mn-lt"/>
                        <a:ea typeface="+mn-ea"/>
                        <a:cs typeface="+mn-cs"/>
                      </a:endParaRPr>
                    </a:p>
                    <a:p>
                      <a:pPr algn="l"/>
                      <a:endParaRPr lang="en-GB"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0" dirty="0">
                          <a:solidFill>
                            <a:srgbClr val="002060"/>
                          </a:solidFill>
                        </a:rPr>
                        <a:t>Hurdles</a:t>
                      </a:r>
                      <a:endParaRPr lang="en-GB"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151029626"/>
                  </a:ext>
                </a:extLst>
              </a:tr>
              <a:tr h="1273912">
                <a:tc>
                  <a:txBody>
                    <a:bodyPr/>
                    <a:lstStyle/>
                    <a:p>
                      <a:r>
                        <a:rPr lang="en-GB" sz="1400" b="1" u="sng" kern="1200" dirty="0">
                          <a:solidFill>
                            <a:schemeClr val="dk1"/>
                          </a:solidFill>
                          <a:effectLst/>
                          <a:latin typeface="+mn-lt"/>
                          <a:ea typeface="+mn-ea"/>
                          <a:cs typeface="+mn-cs"/>
                        </a:rPr>
                        <a:t>Equipment needed</a:t>
                      </a:r>
                    </a:p>
                    <a:p>
                      <a:endParaRPr lang="en-US" sz="1400" b="1" u="sng"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A skipping rope</a:t>
                      </a:r>
                      <a:endParaRPr lang="en-GB" sz="1400" b="0" u="none" kern="1200" dirty="0">
                        <a:solidFill>
                          <a:schemeClr val="dk1"/>
                        </a:solidFill>
                        <a:effectLst/>
                        <a:latin typeface="+mn-lt"/>
                        <a:ea typeface="+mn-ea"/>
                        <a:cs typeface="+mn-cs"/>
                      </a:endParaRPr>
                    </a:p>
                    <a:p>
                      <a:endParaRPr lang="en-GB" sz="1400" kern="1200" dirty="0">
                        <a:solidFill>
                          <a:schemeClr val="dk1"/>
                        </a:solidFill>
                        <a:effectLst/>
                        <a:latin typeface="+mn-lt"/>
                        <a:ea typeface="+mn-ea"/>
                        <a:cs typeface="+mn-cs"/>
                      </a:endParaRPr>
                    </a:p>
                    <a:p>
                      <a:endParaRPr lang="en-GB"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1400" b="1" u="sng" kern="1200" dirty="0">
                          <a:solidFill>
                            <a:schemeClr val="dk1"/>
                          </a:solidFill>
                          <a:effectLst/>
                          <a:latin typeface="+mn-lt"/>
                          <a:ea typeface="+mn-ea"/>
                          <a:cs typeface="+mn-cs"/>
                        </a:rPr>
                        <a:t>Equipment needed</a:t>
                      </a:r>
                    </a:p>
                    <a:p>
                      <a:endParaRPr lang="en-GB" sz="1400" b="1" u="sng" kern="1200" dirty="0">
                        <a:solidFill>
                          <a:schemeClr val="dk1"/>
                        </a:solidFill>
                        <a:effectLst/>
                        <a:latin typeface="+mn-lt"/>
                        <a:ea typeface="+mn-ea"/>
                        <a:cs typeface="+mn-cs"/>
                      </a:endParaRPr>
                    </a:p>
                    <a:p>
                      <a:r>
                        <a:rPr lang="en-GB" sz="1400" b="0" u="none" kern="1200" dirty="0">
                          <a:solidFill>
                            <a:schemeClr val="dk1"/>
                          </a:solidFill>
                          <a:effectLst/>
                          <a:latin typeface="+mn-lt"/>
                          <a:ea typeface="+mn-ea"/>
                          <a:cs typeface="+mn-cs"/>
                        </a:rPr>
                        <a:t>Stop watch or any timer</a:t>
                      </a:r>
                    </a:p>
                    <a:p>
                      <a:r>
                        <a:rPr lang="en-US" sz="1400" b="0" u="none" kern="1200" dirty="0">
                          <a:solidFill>
                            <a:schemeClr val="dk1"/>
                          </a:solidFill>
                          <a:effectLst/>
                          <a:latin typeface="+mn-lt"/>
                          <a:ea typeface="+mn-ea"/>
                          <a:cs typeface="+mn-cs"/>
                        </a:rPr>
                        <a:t>Start line and finish line and a track to run around</a:t>
                      </a:r>
                      <a:endParaRPr lang="en-GB"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1400" b="1" u="sng" kern="1200" dirty="0">
                          <a:solidFill>
                            <a:schemeClr val="dk1"/>
                          </a:solidFill>
                          <a:effectLst/>
                          <a:latin typeface="+mn-lt"/>
                          <a:ea typeface="+mn-ea"/>
                          <a:cs typeface="+mn-cs"/>
                        </a:rPr>
                        <a:t>Equipment needed</a:t>
                      </a:r>
                    </a:p>
                    <a:p>
                      <a:endParaRPr lang="en-GB" sz="1400" kern="1200" dirty="0">
                        <a:solidFill>
                          <a:schemeClr val="dk1"/>
                        </a:solidFill>
                        <a:effectLst/>
                        <a:latin typeface="+mn-lt"/>
                        <a:ea typeface="+mn-ea"/>
                        <a:cs typeface="+mn-cs"/>
                      </a:endParaRPr>
                    </a:p>
                    <a:p>
                      <a:r>
                        <a:rPr lang="en-US" sz="1400" dirty="0">
                          <a:solidFill>
                            <a:schemeClr val="tx1"/>
                          </a:solidFill>
                        </a:rPr>
                        <a:t>5 large teddies</a:t>
                      </a:r>
                    </a:p>
                    <a:p>
                      <a:r>
                        <a:rPr lang="en-US" sz="1400" dirty="0">
                          <a:solidFill>
                            <a:schemeClr val="tx1"/>
                          </a:solidFill>
                        </a:rPr>
                        <a:t>A start line and a finish line</a:t>
                      </a:r>
                    </a:p>
                    <a:p>
                      <a:r>
                        <a:rPr lang="en-US" sz="1400" dirty="0">
                          <a:solidFill>
                            <a:schemeClr val="tx1"/>
                          </a:solidFill>
                        </a:rPr>
                        <a:t>A stop watch or timer</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63374173"/>
                  </a:ext>
                </a:extLst>
              </a:tr>
              <a:tr h="3200500">
                <a:tc>
                  <a:txBody>
                    <a:bodyPr/>
                    <a:lstStyle/>
                    <a:p>
                      <a:r>
                        <a:rPr lang="en-GB" sz="1400" b="1" u="sng" kern="1200" dirty="0">
                          <a:solidFill>
                            <a:schemeClr val="dk1"/>
                          </a:solidFill>
                          <a:effectLst/>
                          <a:latin typeface="+mn-lt"/>
                          <a:ea typeface="+mn-ea"/>
                          <a:cs typeface="+mn-cs"/>
                        </a:rPr>
                        <a:t>Instructions</a:t>
                      </a:r>
                    </a:p>
                    <a:p>
                      <a:endParaRPr lang="en-GB" sz="1400" b="1" u="sng"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This one is a tricky one. We don’t want</a:t>
                      </a:r>
                      <a:r>
                        <a:rPr lang="en-US" sz="1400" kern="1200" baseline="0" dirty="0">
                          <a:solidFill>
                            <a:schemeClr val="dk1"/>
                          </a:solidFill>
                          <a:effectLst/>
                          <a:latin typeface="+mn-lt"/>
                          <a:ea typeface="+mn-ea"/>
                          <a:cs typeface="+mn-cs"/>
                        </a:rPr>
                        <a:t> anyone getting hurt so go very carefully. </a:t>
                      </a:r>
                    </a:p>
                    <a:p>
                      <a:r>
                        <a:rPr lang="en-US" sz="1400" kern="1200" baseline="0" dirty="0">
                          <a:solidFill>
                            <a:schemeClr val="dk1"/>
                          </a:solidFill>
                          <a:effectLst/>
                          <a:latin typeface="+mn-lt"/>
                          <a:ea typeface="+mn-ea"/>
                          <a:cs typeface="+mn-cs"/>
                        </a:rPr>
                        <a:t>Ask someone to hold a skipping rope up just off the ground for you and see if you can jump over it. Think of all the ways you can jump. Remember to land on your feet and bend your knees. The athletes who do this in competitions have a soft mat to land on… we are not so lucky.</a:t>
                      </a:r>
                    </a:p>
                    <a:p>
                      <a:r>
                        <a:rPr lang="en-US" sz="1400" kern="1200" baseline="0" dirty="0">
                          <a:solidFill>
                            <a:schemeClr val="dk1"/>
                          </a:solidFill>
                          <a:effectLst/>
                          <a:latin typeface="+mn-lt"/>
                          <a:ea typeface="+mn-ea"/>
                          <a:cs typeface="+mn-cs"/>
                        </a:rPr>
                        <a:t>Gradually get higher and higher. </a:t>
                      </a:r>
                    </a:p>
                    <a:p>
                      <a:r>
                        <a:rPr lang="en-US" sz="1400" kern="1200" baseline="0" dirty="0">
                          <a:solidFill>
                            <a:schemeClr val="dk1"/>
                          </a:solidFill>
                          <a:effectLst/>
                          <a:latin typeface="+mn-lt"/>
                          <a:ea typeface="+mn-ea"/>
                          <a:cs typeface="+mn-cs"/>
                        </a:rPr>
                        <a:t> </a:t>
                      </a:r>
                      <a:endParaRPr lang="en-GB"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u="sng" kern="1200" dirty="0">
                          <a:solidFill>
                            <a:schemeClr val="dk1"/>
                          </a:solidFill>
                          <a:effectLst/>
                          <a:latin typeface="+mn-lt"/>
                          <a:ea typeface="+mn-ea"/>
                          <a:cs typeface="+mn-cs"/>
                        </a:rPr>
                        <a:t>Instructions</a:t>
                      </a:r>
                    </a:p>
                    <a:p>
                      <a:endParaRPr lang="en-US" sz="1400" b="1" u="sng"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Set up a course in your safe space…. A back garden, a yard or out on the path if your parents say its safe and they can take you. </a:t>
                      </a:r>
                    </a:p>
                    <a:p>
                      <a:r>
                        <a:rPr lang="en-US" sz="1400" b="0" u="none" kern="1200" dirty="0">
                          <a:solidFill>
                            <a:schemeClr val="dk1"/>
                          </a:solidFill>
                          <a:effectLst/>
                          <a:latin typeface="+mn-lt"/>
                          <a:ea typeface="+mn-ea"/>
                          <a:cs typeface="+mn-cs"/>
                        </a:rPr>
                        <a:t>Jog around the safe space for 2</a:t>
                      </a:r>
                      <a:r>
                        <a:rPr lang="en-US" sz="1400" b="0" u="none" kern="1200" baseline="0" dirty="0">
                          <a:solidFill>
                            <a:schemeClr val="dk1"/>
                          </a:solidFill>
                          <a:effectLst/>
                          <a:latin typeface="+mn-lt"/>
                          <a:ea typeface="+mn-ea"/>
                          <a:cs typeface="+mn-cs"/>
                        </a:rPr>
                        <a:t> minutes without stopping. You will feel out of breath and want to give up, but keep going. </a:t>
                      </a:r>
                    </a:p>
                    <a:p>
                      <a:endParaRPr lang="en-US" sz="1400" b="0" u="none" kern="1200" baseline="0" dirty="0">
                        <a:solidFill>
                          <a:schemeClr val="dk1"/>
                        </a:solidFill>
                        <a:effectLst/>
                        <a:latin typeface="+mn-lt"/>
                        <a:ea typeface="+mn-ea"/>
                        <a:cs typeface="+mn-cs"/>
                      </a:endParaRPr>
                    </a:p>
                    <a:p>
                      <a:r>
                        <a:rPr lang="en-US" sz="1400" b="0" u="none" kern="1200" baseline="0" dirty="0">
                          <a:solidFill>
                            <a:schemeClr val="dk1"/>
                          </a:solidFill>
                          <a:effectLst/>
                          <a:latin typeface="+mn-lt"/>
                          <a:ea typeface="+mn-ea"/>
                          <a:cs typeface="+mn-cs"/>
                        </a:rPr>
                        <a:t>How many times did you jog around your safe space track? </a:t>
                      </a:r>
                      <a:endParaRPr lang="en-GB" sz="1400" b="0" u="none" kern="1200" dirty="0">
                        <a:solidFill>
                          <a:schemeClr val="dk1"/>
                        </a:solidFill>
                        <a:effectLst/>
                        <a:latin typeface="+mn-lt"/>
                        <a:ea typeface="+mn-ea"/>
                        <a:cs typeface="+mn-cs"/>
                      </a:endParaRPr>
                    </a:p>
                    <a:p>
                      <a:endParaRPr lang="en-GB" sz="13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u="sng" kern="1200" dirty="0">
                          <a:solidFill>
                            <a:schemeClr val="dk1"/>
                          </a:solidFill>
                          <a:effectLst/>
                          <a:latin typeface="+mn-lt"/>
                          <a:ea typeface="+mn-ea"/>
                          <a:cs typeface="+mn-cs"/>
                        </a:rPr>
                        <a:t>Instructions</a:t>
                      </a:r>
                    </a:p>
                    <a:p>
                      <a:endParaRPr lang="en-GB" sz="1400" kern="1200" dirty="0">
                        <a:solidFill>
                          <a:schemeClr val="dk1"/>
                        </a:solidFill>
                        <a:effectLst/>
                        <a:latin typeface="+mn-lt"/>
                        <a:ea typeface="+mn-ea"/>
                        <a:cs typeface="+mn-cs"/>
                      </a:endParaRPr>
                    </a:p>
                    <a:p>
                      <a:r>
                        <a:rPr lang="en-US" sz="1400" i="0" dirty="0">
                          <a:solidFill>
                            <a:schemeClr val="tx1"/>
                          </a:solidFill>
                        </a:rPr>
                        <a:t>Put</a:t>
                      </a:r>
                      <a:r>
                        <a:rPr lang="en-US" sz="1400" i="0" baseline="0" dirty="0">
                          <a:solidFill>
                            <a:schemeClr val="tx1"/>
                          </a:solidFill>
                        </a:rPr>
                        <a:t> a teddy out on the grass or floor somewhere that has space.</a:t>
                      </a:r>
                    </a:p>
                    <a:p>
                      <a:endParaRPr lang="en-US" sz="1400" i="0" baseline="0" dirty="0">
                        <a:solidFill>
                          <a:schemeClr val="tx1"/>
                        </a:solidFill>
                      </a:endParaRPr>
                    </a:p>
                    <a:p>
                      <a:r>
                        <a:rPr lang="en-US" sz="1400" i="0" baseline="0" dirty="0">
                          <a:solidFill>
                            <a:schemeClr val="tx1"/>
                          </a:solidFill>
                        </a:rPr>
                        <a:t>Do three giant steps in a straight line then put another teddy on the ground.</a:t>
                      </a:r>
                    </a:p>
                    <a:p>
                      <a:endParaRPr lang="en-US" sz="1400" i="0" baseline="0" dirty="0">
                        <a:solidFill>
                          <a:schemeClr val="tx1"/>
                        </a:solidFill>
                      </a:endParaRPr>
                    </a:p>
                    <a:p>
                      <a:r>
                        <a:rPr lang="en-US" sz="1400" i="0" baseline="0" dirty="0">
                          <a:solidFill>
                            <a:schemeClr val="tx1"/>
                          </a:solidFill>
                        </a:rPr>
                        <a:t>Do the same for all five of your teddies.</a:t>
                      </a:r>
                    </a:p>
                    <a:p>
                      <a:endParaRPr lang="en-US" sz="1400" i="0" baseline="0" dirty="0">
                        <a:solidFill>
                          <a:schemeClr val="tx1"/>
                        </a:solidFill>
                      </a:endParaRPr>
                    </a:p>
                    <a:p>
                      <a:r>
                        <a:rPr lang="en-US" sz="1400" i="0" baseline="0" dirty="0">
                          <a:solidFill>
                            <a:schemeClr val="tx1"/>
                          </a:solidFill>
                        </a:rPr>
                        <a:t>Now see how quickly you can hurdle</a:t>
                      </a:r>
                    </a:p>
                    <a:p>
                      <a:r>
                        <a:rPr lang="en-US" sz="1400" i="0" baseline="0" dirty="0">
                          <a:solidFill>
                            <a:schemeClr val="tx1"/>
                          </a:solidFill>
                        </a:rPr>
                        <a:t>(jump) over the teddies when you run from the start to the finish line. </a:t>
                      </a:r>
                      <a:endParaRPr lang="en-GB" sz="14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78753069"/>
                  </a:ext>
                </a:extLst>
              </a:tr>
            </a:tbl>
          </a:graphicData>
        </a:graphic>
      </p:graphicFrame>
      <p:pic>
        <p:nvPicPr>
          <p:cNvPr id="6" name="Picture 5" descr="A picture containing clipart&#10;&#10;Description automatically generated">
            <a:extLst>
              <a:ext uri="{FF2B5EF4-FFF2-40B4-BE49-F238E27FC236}">
                <a16:creationId xmlns:a16="http://schemas.microsoft.com/office/drawing/2014/main" xmlns="" id="{55DB4631-8126-4D40-9043-408C978E9C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0134" y="87796"/>
            <a:ext cx="823292" cy="906118"/>
          </a:xfrm>
          <a:prstGeom prst="rect">
            <a:avLst/>
          </a:prstGeom>
          <a:noFill/>
        </p:spPr>
      </p:pic>
      <p:sp>
        <p:nvSpPr>
          <p:cNvPr id="7" name="TextBox 6">
            <a:extLst>
              <a:ext uri="{FF2B5EF4-FFF2-40B4-BE49-F238E27FC236}">
                <a16:creationId xmlns:a16="http://schemas.microsoft.com/office/drawing/2014/main" xmlns="" id="{4890DC52-05BF-44F0-8495-C711AF621123}"/>
              </a:ext>
            </a:extLst>
          </p:cNvPr>
          <p:cNvSpPr txBox="1"/>
          <p:nvPr/>
        </p:nvSpPr>
        <p:spPr>
          <a:xfrm>
            <a:off x="1444487" y="217689"/>
            <a:ext cx="7222435" cy="646331"/>
          </a:xfrm>
          <a:prstGeom prst="rect">
            <a:avLst/>
          </a:prstGeom>
          <a:noFill/>
        </p:spPr>
        <p:txBody>
          <a:bodyPr wrap="square" rtlCol="0">
            <a:spAutoFit/>
          </a:bodyPr>
          <a:lstStyle/>
          <a:p>
            <a:pPr algn="ctr"/>
            <a:r>
              <a:rPr lang="en-GB" b="1" dirty="0">
                <a:solidFill>
                  <a:srgbClr val="002060"/>
                </a:solidFill>
              </a:rPr>
              <a:t>Durham &amp; Chester-Le-Street School Sport Partnership </a:t>
            </a:r>
          </a:p>
          <a:p>
            <a:pPr algn="ctr"/>
            <a:r>
              <a:rPr lang="en-US" b="1" dirty="0">
                <a:solidFill>
                  <a:srgbClr val="002060"/>
                </a:solidFill>
              </a:rPr>
              <a:t> mini </a:t>
            </a:r>
            <a:r>
              <a:rPr lang="en-US" b="1" dirty="0" err="1">
                <a:solidFill>
                  <a:srgbClr val="002060"/>
                </a:solidFill>
              </a:rPr>
              <a:t>decathalon</a:t>
            </a:r>
            <a:r>
              <a:rPr lang="en-US" b="1" dirty="0">
                <a:solidFill>
                  <a:srgbClr val="002060"/>
                </a:solidFill>
              </a:rPr>
              <a:t> challenge especially for Nursery and Reception children</a:t>
            </a:r>
            <a:endParaRPr lang="en-GB" b="1" dirty="0">
              <a:solidFill>
                <a:srgbClr val="002060"/>
              </a:solidFill>
            </a:endParaRPr>
          </a:p>
        </p:txBody>
      </p:sp>
    </p:spTree>
    <p:extLst>
      <p:ext uri="{BB962C8B-B14F-4D97-AF65-F5344CB8AC3E}">
        <p14:creationId xmlns:p14="http://schemas.microsoft.com/office/powerpoint/2010/main" val="333841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5660C31-353F-4E34-ABBF-C76295E6E343}"/>
              </a:ext>
            </a:extLst>
          </p:cNvPr>
          <p:cNvGraphicFramePr>
            <a:graphicFrameLocks noGrp="1"/>
          </p:cNvGraphicFramePr>
          <p:nvPr>
            <p:extLst>
              <p:ext uri="{D42A27DB-BD31-4B8C-83A1-F6EECF244321}">
                <p14:modId xmlns:p14="http://schemas.microsoft.com/office/powerpoint/2010/main" val="2749605827"/>
              </p:ext>
            </p:extLst>
          </p:nvPr>
        </p:nvGraphicFramePr>
        <p:xfrm>
          <a:off x="330475" y="1046923"/>
          <a:ext cx="8483049" cy="5722049"/>
        </p:xfrm>
        <a:graphic>
          <a:graphicData uri="http://schemas.openxmlformats.org/drawingml/2006/table">
            <a:tbl>
              <a:tblPr firstRow="1" bandRow="1">
                <a:tableStyleId>{5C22544A-7EE6-4342-B048-85BDC9FD1C3A}</a:tableStyleId>
              </a:tblPr>
              <a:tblGrid>
                <a:gridCol w="2827683">
                  <a:extLst>
                    <a:ext uri="{9D8B030D-6E8A-4147-A177-3AD203B41FA5}">
                      <a16:colId xmlns:a16="http://schemas.microsoft.com/office/drawing/2014/main" xmlns="" val="2884591664"/>
                    </a:ext>
                  </a:extLst>
                </a:gridCol>
                <a:gridCol w="2827683">
                  <a:extLst>
                    <a:ext uri="{9D8B030D-6E8A-4147-A177-3AD203B41FA5}">
                      <a16:colId xmlns:a16="http://schemas.microsoft.com/office/drawing/2014/main" xmlns="" val="262641145"/>
                    </a:ext>
                  </a:extLst>
                </a:gridCol>
                <a:gridCol w="2827683">
                  <a:extLst>
                    <a:ext uri="{9D8B030D-6E8A-4147-A177-3AD203B41FA5}">
                      <a16:colId xmlns:a16="http://schemas.microsoft.com/office/drawing/2014/main" xmlns="" val="1829200508"/>
                    </a:ext>
                  </a:extLst>
                </a:gridCol>
              </a:tblGrid>
              <a:tr h="358586">
                <a:tc>
                  <a:txBody>
                    <a:bodyPr/>
                    <a:lstStyle/>
                    <a:p>
                      <a:pPr algn="l"/>
                      <a:r>
                        <a:rPr lang="en-GB" dirty="0">
                          <a:solidFill>
                            <a:srgbClr val="FFFF00"/>
                          </a:solidFill>
                        </a:rPr>
                        <a:t>Activity Card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pPr algn="l"/>
                      <a:r>
                        <a:rPr lang="en-GB" dirty="0">
                          <a:solidFill>
                            <a:srgbClr val="FFFF00"/>
                          </a:solidFill>
                        </a:rPr>
                        <a:t>Activity Card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pPr algn="l"/>
                      <a:r>
                        <a:rPr lang="en-GB" dirty="0">
                          <a:solidFill>
                            <a:srgbClr val="FFFF00"/>
                          </a:solidFill>
                        </a:rPr>
                        <a:t>Activity Card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xmlns="" val="770956495"/>
                  </a:ext>
                </a:extLst>
              </a:tr>
              <a:tr h="594966">
                <a:tc>
                  <a:txBody>
                    <a:bodyPr/>
                    <a:lstStyle/>
                    <a:p>
                      <a:pPr algn="ctr"/>
                      <a:r>
                        <a:rPr lang="en-US" b="1" dirty="0">
                          <a:solidFill>
                            <a:srgbClr val="002060"/>
                          </a:solidFill>
                        </a:rPr>
                        <a:t>Discuss</a:t>
                      </a:r>
                      <a:endParaRPr lang="en-GB"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rPr>
                        <a:t>Pole</a:t>
                      </a:r>
                      <a:r>
                        <a:rPr lang="en-US" b="1" baseline="0" dirty="0">
                          <a:solidFill>
                            <a:srgbClr val="002060"/>
                          </a:solidFill>
                        </a:rPr>
                        <a:t> vault</a:t>
                      </a:r>
                      <a:endParaRPr lang="en-GB"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0" dirty="0">
                          <a:solidFill>
                            <a:srgbClr val="002060"/>
                          </a:solidFill>
                        </a:rPr>
                        <a:t>Javelin</a:t>
                      </a:r>
                      <a:endParaRPr lang="en-GB"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151029626"/>
                  </a:ext>
                </a:extLst>
              </a:tr>
              <a:tr h="1896203">
                <a:tc>
                  <a:txBody>
                    <a:bodyPr/>
                    <a:lstStyle/>
                    <a:p>
                      <a:r>
                        <a:rPr lang="en-GB" sz="1400" b="1" u="sng" kern="1200" dirty="0">
                          <a:solidFill>
                            <a:schemeClr val="dk1"/>
                          </a:solidFill>
                          <a:effectLst/>
                          <a:latin typeface="+mn-lt"/>
                          <a:ea typeface="+mn-ea"/>
                          <a:cs typeface="+mn-cs"/>
                        </a:rPr>
                        <a:t>Equipment needed</a:t>
                      </a:r>
                    </a:p>
                    <a:p>
                      <a:endParaRPr lang="en-US" sz="1400" b="1" u="sng"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A </a:t>
                      </a:r>
                      <a:r>
                        <a:rPr lang="en-US" sz="1400" b="0" u="none" kern="1200" dirty="0" err="1">
                          <a:solidFill>
                            <a:schemeClr val="dk1"/>
                          </a:solidFill>
                          <a:effectLst/>
                          <a:latin typeface="+mn-lt"/>
                          <a:ea typeface="+mn-ea"/>
                          <a:cs typeface="+mn-cs"/>
                        </a:rPr>
                        <a:t>frizbee</a:t>
                      </a:r>
                      <a:r>
                        <a:rPr lang="en-US" sz="1400" b="0" u="none" kern="1200" dirty="0">
                          <a:solidFill>
                            <a:schemeClr val="dk1"/>
                          </a:solidFill>
                          <a:effectLst/>
                          <a:latin typeface="+mn-lt"/>
                          <a:ea typeface="+mn-ea"/>
                          <a:cs typeface="+mn-cs"/>
                        </a:rPr>
                        <a:t> or something flat like a rubber floor spot or</a:t>
                      </a:r>
                      <a:r>
                        <a:rPr lang="en-US" sz="1400" b="0" u="none" kern="1200" baseline="0" dirty="0">
                          <a:solidFill>
                            <a:schemeClr val="dk1"/>
                          </a:solidFill>
                          <a:effectLst/>
                          <a:latin typeface="+mn-lt"/>
                          <a:ea typeface="+mn-ea"/>
                          <a:cs typeface="+mn-cs"/>
                        </a:rPr>
                        <a:t> soft cone</a:t>
                      </a:r>
                    </a:p>
                    <a:p>
                      <a:r>
                        <a:rPr lang="en-US" sz="1400" b="0" u="none" kern="1200" baseline="0" dirty="0">
                          <a:solidFill>
                            <a:schemeClr val="dk1"/>
                          </a:solidFill>
                          <a:effectLst/>
                          <a:latin typeface="+mn-lt"/>
                          <a:ea typeface="+mn-ea"/>
                          <a:cs typeface="+mn-cs"/>
                        </a:rPr>
                        <a:t>A start line</a:t>
                      </a:r>
                    </a:p>
                    <a:p>
                      <a:r>
                        <a:rPr lang="en-US" sz="1400" b="0" u="none" kern="1200" baseline="0" dirty="0">
                          <a:solidFill>
                            <a:schemeClr val="dk1"/>
                          </a:solidFill>
                          <a:effectLst/>
                          <a:latin typeface="+mn-lt"/>
                          <a:ea typeface="+mn-ea"/>
                          <a:cs typeface="+mn-cs"/>
                        </a:rPr>
                        <a:t>A measuring tape</a:t>
                      </a:r>
                      <a:endParaRPr lang="en-GB" sz="1400" b="0" u="none"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1400" b="1" u="sng" kern="1200" dirty="0">
                          <a:solidFill>
                            <a:schemeClr val="dk1"/>
                          </a:solidFill>
                          <a:effectLst/>
                          <a:latin typeface="+mn-lt"/>
                          <a:ea typeface="+mn-ea"/>
                          <a:cs typeface="+mn-cs"/>
                        </a:rPr>
                        <a:t>Equipment needed</a:t>
                      </a:r>
                    </a:p>
                    <a:p>
                      <a:endParaRPr lang="en-GB" sz="1400" kern="1200" dirty="0">
                        <a:solidFill>
                          <a:schemeClr val="dk1"/>
                        </a:solidFill>
                        <a:effectLst/>
                        <a:latin typeface="+mn-lt"/>
                        <a:ea typeface="+mn-ea"/>
                        <a:cs typeface="+mn-cs"/>
                      </a:endParaRPr>
                    </a:p>
                    <a:p>
                      <a:r>
                        <a:rPr lang="en-US" sz="1400" dirty="0">
                          <a:solidFill>
                            <a:schemeClr val="tx1"/>
                          </a:solidFill>
                        </a:rPr>
                        <a:t>An</a:t>
                      </a:r>
                      <a:r>
                        <a:rPr lang="en-US" sz="1400" baseline="0" dirty="0">
                          <a:solidFill>
                            <a:schemeClr val="tx1"/>
                          </a:solidFill>
                        </a:rPr>
                        <a:t> adult to help you</a:t>
                      </a:r>
                      <a:endParaRPr lang="en-US" sz="1400" dirty="0">
                        <a:solidFill>
                          <a:schemeClr val="tx1"/>
                        </a:solidFill>
                      </a:endParaRPr>
                    </a:p>
                    <a:p>
                      <a:r>
                        <a:rPr lang="en-US" sz="1400" dirty="0">
                          <a:solidFill>
                            <a:schemeClr val="tx1"/>
                          </a:solidFill>
                        </a:rPr>
                        <a:t>A starting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u="sng" kern="1200" dirty="0">
                          <a:solidFill>
                            <a:schemeClr val="dk1"/>
                          </a:solidFill>
                          <a:effectLst/>
                          <a:latin typeface="+mn-lt"/>
                          <a:ea typeface="+mn-ea"/>
                          <a:cs typeface="+mn-cs"/>
                        </a:rPr>
                        <a:t>Equipment needed</a:t>
                      </a:r>
                    </a:p>
                    <a:p>
                      <a:endParaRPr lang="en-US" sz="1400" b="1" u="sng"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A soft ball that you can hold in your hand</a:t>
                      </a:r>
                    </a:p>
                    <a:p>
                      <a:r>
                        <a:rPr lang="en-US" sz="1400" b="0" u="none" kern="1200" dirty="0">
                          <a:solidFill>
                            <a:schemeClr val="dk1"/>
                          </a:solidFill>
                          <a:effectLst/>
                          <a:latin typeface="+mn-lt"/>
                          <a:ea typeface="+mn-ea"/>
                          <a:cs typeface="+mn-cs"/>
                        </a:rPr>
                        <a:t>A starting line</a:t>
                      </a:r>
                    </a:p>
                    <a:p>
                      <a:r>
                        <a:rPr lang="en-US" sz="1400" b="0" u="none" kern="1200" dirty="0">
                          <a:solidFill>
                            <a:schemeClr val="dk1"/>
                          </a:solidFill>
                          <a:effectLst/>
                          <a:latin typeface="+mn-lt"/>
                          <a:ea typeface="+mn-ea"/>
                          <a:cs typeface="+mn-cs"/>
                        </a:rPr>
                        <a:t>A measuring tape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63374173"/>
                  </a:ext>
                </a:extLst>
              </a:tr>
              <a:tr h="2808923">
                <a:tc>
                  <a:txBody>
                    <a:bodyPr/>
                    <a:lstStyle/>
                    <a:p>
                      <a:r>
                        <a:rPr lang="en-GB" sz="1400" b="1" u="sng" kern="1200" dirty="0">
                          <a:solidFill>
                            <a:schemeClr val="dk1"/>
                          </a:solidFill>
                          <a:effectLst/>
                          <a:latin typeface="+mn-lt"/>
                          <a:ea typeface="+mn-ea"/>
                          <a:cs typeface="+mn-cs"/>
                        </a:rPr>
                        <a:t>Instructions</a:t>
                      </a:r>
                    </a:p>
                    <a:p>
                      <a:endParaRPr lang="en-US" sz="1400" b="1" u="sng" kern="1200" dirty="0">
                        <a:solidFill>
                          <a:schemeClr val="dk1"/>
                        </a:solidFill>
                        <a:effectLst/>
                        <a:latin typeface="+mn-lt"/>
                        <a:ea typeface="+mn-ea"/>
                        <a:cs typeface="+mn-cs"/>
                      </a:endParaRPr>
                    </a:p>
                    <a:p>
                      <a:r>
                        <a:rPr lang="en-US" sz="1400" b="0" i="0" dirty="0">
                          <a:solidFill>
                            <a:schemeClr val="tx1"/>
                          </a:solidFill>
                        </a:rPr>
                        <a:t>Stand</a:t>
                      </a:r>
                      <a:r>
                        <a:rPr lang="en-US" sz="1400" b="0" i="0" baseline="0" dirty="0">
                          <a:solidFill>
                            <a:schemeClr val="tx1"/>
                          </a:solidFill>
                        </a:rPr>
                        <a:t> at your starting line again like you did for the shot putt so you are sideways, Hold the discuss in your throwing hand and make a big star shape with your body. Pull your throwing arm right back and swing it forwards, letting go of the discuss. </a:t>
                      </a:r>
                    </a:p>
                    <a:p>
                      <a:r>
                        <a:rPr lang="en-US" sz="1400" b="0" i="0" baseline="0" dirty="0">
                          <a:solidFill>
                            <a:schemeClr val="tx1"/>
                          </a:solidFill>
                        </a:rPr>
                        <a:t>This is a tricky one so be careful.</a:t>
                      </a:r>
                    </a:p>
                    <a:p>
                      <a:r>
                        <a:rPr lang="en-US" sz="1400" b="0" i="0" baseline="0" dirty="0">
                          <a:solidFill>
                            <a:schemeClr val="tx1"/>
                          </a:solidFill>
                        </a:rPr>
                        <a:t>How far did it fly? </a:t>
                      </a:r>
                      <a:endParaRPr lang="en-GB" sz="1400" b="0" i="0" dirty="0">
                        <a:solidFill>
                          <a:schemeClr val="tx1"/>
                        </a:solidFill>
                      </a:endParaRPr>
                    </a:p>
                    <a:p>
                      <a:endParaRPr lang="en-GB"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u="sng" kern="1200" dirty="0">
                          <a:solidFill>
                            <a:schemeClr val="dk1"/>
                          </a:solidFill>
                          <a:effectLst/>
                          <a:latin typeface="+mn-lt"/>
                          <a:ea typeface="+mn-ea"/>
                          <a:cs typeface="+mn-cs"/>
                        </a:rPr>
                        <a:t>Instructions</a:t>
                      </a:r>
                    </a:p>
                    <a:p>
                      <a:endParaRPr lang="en-US" sz="1400" b="1" u="sng"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Real pole</a:t>
                      </a:r>
                      <a:r>
                        <a:rPr lang="en-US" sz="1400" b="0" u="none" kern="1200" baseline="0" dirty="0">
                          <a:solidFill>
                            <a:schemeClr val="dk1"/>
                          </a:solidFill>
                          <a:effectLst/>
                          <a:latin typeface="+mn-lt"/>
                          <a:ea typeface="+mn-ea"/>
                          <a:cs typeface="+mn-cs"/>
                        </a:rPr>
                        <a:t> vault athletes have a really big pole that helps them jump really high in the air and a soft mat to land on. We cant do that but we can Mummy’s od Daddy’s hand, run up the starting line and see how high you can jump when they are holding your hand. </a:t>
                      </a:r>
                    </a:p>
                    <a:p>
                      <a:endParaRPr lang="en-US" sz="1400" b="0" u="none"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Measure this by saying high, very high, or up in the clouds high.</a:t>
                      </a:r>
                      <a:endParaRPr lang="en-GB" sz="1400" b="0" u="none"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dk1"/>
                          </a:solidFill>
                          <a:effectLst/>
                          <a:latin typeface="+mn-lt"/>
                          <a:ea typeface="+mn-ea"/>
                          <a:cs typeface="+mn-cs"/>
                        </a:rPr>
                        <a:t>Instructions</a:t>
                      </a:r>
                    </a:p>
                    <a:p>
                      <a:endParaRPr lang="en-US" sz="1200" b="1" i="0" u="sng" kern="1200" dirty="0">
                        <a:solidFill>
                          <a:schemeClr val="dk1"/>
                        </a:solidFill>
                        <a:effectLst/>
                        <a:latin typeface="+mn-lt"/>
                        <a:ea typeface="+mn-ea"/>
                        <a:cs typeface="+mn-cs"/>
                      </a:endParaRPr>
                    </a:p>
                    <a:p>
                      <a:r>
                        <a:rPr lang="en-US" sz="1400" b="0" i="0" u="none" kern="1200" dirty="0">
                          <a:solidFill>
                            <a:schemeClr val="dk1"/>
                          </a:solidFill>
                          <a:effectLst/>
                          <a:latin typeface="+mn-lt"/>
                          <a:ea typeface="+mn-ea"/>
                          <a:cs typeface="+mn-cs"/>
                        </a:rPr>
                        <a:t>Hold a small ball in your hand right up above your head. </a:t>
                      </a:r>
                    </a:p>
                    <a:p>
                      <a:r>
                        <a:rPr lang="en-US" sz="1400" b="0" i="0" u="none" kern="1200" dirty="0">
                          <a:solidFill>
                            <a:schemeClr val="dk1"/>
                          </a:solidFill>
                          <a:effectLst/>
                          <a:latin typeface="+mn-lt"/>
                          <a:ea typeface="+mn-ea"/>
                          <a:cs typeface="+mn-cs"/>
                        </a:rPr>
                        <a:t>Run up to the line and throw it as far as you can.</a:t>
                      </a:r>
                    </a:p>
                    <a:p>
                      <a:endParaRPr lang="en-US" sz="1400" b="0" i="0" u="none" kern="1200" dirty="0">
                        <a:solidFill>
                          <a:schemeClr val="dk1"/>
                        </a:solidFill>
                        <a:effectLst/>
                        <a:latin typeface="+mn-lt"/>
                        <a:ea typeface="+mn-ea"/>
                        <a:cs typeface="+mn-cs"/>
                      </a:endParaRPr>
                    </a:p>
                    <a:p>
                      <a:r>
                        <a:rPr lang="en-US" sz="1400" b="0" i="0" u="none" kern="1200" dirty="0">
                          <a:solidFill>
                            <a:schemeClr val="dk1"/>
                          </a:solidFill>
                          <a:effectLst/>
                          <a:latin typeface="+mn-lt"/>
                          <a:ea typeface="+mn-ea"/>
                          <a:cs typeface="+mn-cs"/>
                        </a:rPr>
                        <a:t>Measure how far you can make the ball go.</a:t>
                      </a:r>
                      <a:r>
                        <a:rPr lang="en-US" sz="1400" b="0" i="0" u="none" kern="1200" baseline="0" dirty="0">
                          <a:solidFill>
                            <a:schemeClr val="dk1"/>
                          </a:solidFill>
                          <a:effectLst/>
                          <a:latin typeface="+mn-lt"/>
                          <a:ea typeface="+mn-ea"/>
                          <a:cs typeface="+mn-cs"/>
                        </a:rPr>
                        <a:t> You can do this by putting a cone or marker down where it lands.</a:t>
                      </a:r>
                      <a:endParaRPr lang="en-US" sz="1400" b="0" i="0" u="none"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78753069"/>
                  </a:ext>
                </a:extLst>
              </a:tr>
            </a:tbl>
          </a:graphicData>
        </a:graphic>
      </p:graphicFrame>
      <p:pic>
        <p:nvPicPr>
          <p:cNvPr id="6" name="Picture 5" descr="A picture containing clipart&#10;&#10;Description automatically generated">
            <a:extLst>
              <a:ext uri="{FF2B5EF4-FFF2-40B4-BE49-F238E27FC236}">
                <a16:creationId xmlns:a16="http://schemas.microsoft.com/office/drawing/2014/main" xmlns="" id="{55DB4631-8126-4D40-9043-408C978E9C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0134" y="87796"/>
            <a:ext cx="823292" cy="906118"/>
          </a:xfrm>
          <a:prstGeom prst="rect">
            <a:avLst/>
          </a:prstGeom>
          <a:noFill/>
        </p:spPr>
      </p:pic>
      <p:sp>
        <p:nvSpPr>
          <p:cNvPr id="7" name="TextBox 6">
            <a:extLst>
              <a:ext uri="{FF2B5EF4-FFF2-40B4-BE49-F238E27FC236}">
                <a16:creationId xmlns:a16="http://schemas.microsoft.com/office/drawing/2014/main" xmlns="" id="{4890DC52-05BF-44F0-8495-C711AF621123}"/>
              </a:ext>
            </a:extLst>
          </p:cNvPr>
          <p:cNvSpPr txBox="1"/>
          <p:nvPr/>
        </p:nvSpPr>
        <p:spPr>
          <a:xfrm>
            <a:off x="1444487" y="217689"/>
            <a:ext cx="7222435" cy="646331"/>
          </a:xfrm>
          <a:prstGeom prst="rect">
            <a:avLst/>
          </a:prstGeom>
          <a:noFill/>
        </p:spPr>
        <p:txBody>
          <a:bodyPr wrap="square" rtlCol="0">
            <a:spAutoFit/>
          </a:bodyPr>
          <a:lstStyle/>
          <a:p>
            <a:pPr algn="ctr"/>
            <a:r>
              <a:rPr lang="en-GB" b="1" dirty="0">
                <a:solidFill>
                  <a:srgbClr val="002060"/>
                </a:solidFill>
              </a:rPr>
              <a:t>Durham &amp; Chester-Le-Street School Sport Partnership </a:t>
            </a:r>
          </a:p>
          <a:p>
            <a:pPr algn="ctr"/>
            <a:r>
              <a:rPr lang="en-US" b="1" dirty="0">
                <a:solidFill>
                  <a:srgbClr val="002060"/>
                </a:solidFill>
              </a:rPr>
              <a:t> mini </a:t>
            </a:r>
            <a:r>
              <a:rPr lang="en-US" b="1" dirty="0" err="1">
                <a:solidFill>
                  <a:srgbClr val="002060"/>
                </a:solidFill>
              </a:rPr>
              <a:t>decathalon</a:t>
            </a:r>
            <a:r>
              <a:rPr lang="en-US" b="1" dirty="0">
                <a:solidFill>
                  <a:srgbClr val="002060"/>
                </a:solidFill>
              </a:rPr>
              <a:t> challenge especially for Nursery and Reception children</a:t>
            </a:r>
            <a:endParaRPr lang="en-GB" b="1" dirty="0">
              <a:solidFill>
                <a:srgbClr val="002060"/>
              </a:solidFill>
            </a:endParaRPr>
          </a:p>
        </p:txBody>
      </p:sp>
    </p:spTree>
    <p:extLst>
      <p:ext uri="{BB962C8B-B14F-4D97-AF65-F5344CB8AC3E}">
        <p14:creationId xmlns:p14="http://schemas.microsoft.com/office/powerpoint/2010/main" val="167171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5660C31-353F-4E34-ABBF-C76295E6E343}"/>
              </a:ext>
            </a:extLst>
          </p:cNvPr>
          <p:cNvGraphicFramePr>
            <a:graphicFrameLocks noGrp="1"/>
          </p:cNvGraphicFramePr>
          <p:nvPr>
            <p:extLst>
              <p:ext uri="{D42A27DB-BD31-4B8C-83A1-F6EECF244321}">
                <p14:modId xmlns:p14="http://schemas.microsoft.com/office/powerpoint/2010/main" val="3193799894"/>
              </p:ext>
            </p:extLst>
          </p:nvPr>
        </p:nvGraphicFramePr>
        <p:xfrm>
          <a:off x="330475" y="1046922"/>
          <a:ext cx="8483049" cy="5698712"/>
        </p:xfrm>
        <a:graphic>
          <a:graphicData uri="http://schemas.openxmlformats.org/drawingml/2006/table">
            <a:tbl>
              <a:tblPr firstRow="1" bandRow="1">
                <a:tableStyleId>{5C22544A-7EE6-4342-B048-85BDC9FD1C3A}</a:tableStyleId>
              </a:tblPr>
              <a:tblGrid>
                <a:gridCol w="2827683">
                  <a:extLst>
                    <a:ext uri="{9D8B030D-6E8A-4147-A177-3AD203B41FA5}">
                      <a16:colId xmlns:a16="http://schemas.microsoft.com/office/drawing/2014/main" xmlns="" val="2884591664"/>
                    </a:ext>
                  </a:extLst>
                </a:gridCol>
                <a:gridCol w="2827683">
                  <a:extLst>
                    <a:ext uri="{9D8B030D-6E8A-4147-A177-3AD203B41FA5}">
                      <a16:colId xmlns:a16="http://schemas.microsoft.com/office/drawing/2014/main" xmlns="" val="262641145"/>
                    </a:ext>
                  </a:extLst>
                </a:gridCol>
                <a:gridCol w="2827683">
                  <a:extLst>
                    <a:ext uri="{9D8B030D-6E8A-4147-A177-3AD203B41FA5}">
                      <a16:colId xmlns:a16="http://schemas.microsoft.com/office/drawing/2014/main" xmlns="" val="1829200508"/>
                    </a:ext>
                  </a:extLst>
                </a:gridCol>
              </a:tblGrid>
              <a:tr h="389317">
                <a:tc>
                  <a:txBody>
                    <a:bodyPr/>
                    <a:lstStyle/>
                    <a:p>
                      <a:pPr algn="l"/>
                      <a:r>
                        <a:rPr lang="en-GB" dirty="0">
                          <a:solidFill>
                            <a:srgbClr val="FFFF00"/>
                          </a:solidFill>
                        </a:rPr>
                        <a:t>Activity Card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pPr algn="l"/>
                      <a:endParaRPr lang="en-GB"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pPr algn="l"/>
                      <a:endParaRPr lang="en-GB"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xmlns="" val="770956495"/>
                  </a:ext>
                </a:extLst>
              </a:tr>
              <a:tr h="645955">
                <a:tc>
                  <a:txBody>
                    <a:bodyPr/>
                    <a:lstStyle/>
                    <a:p>
                      <a:pPr algn="ctr"/>
                      <a:r>
                        <a:rPr lang="en-US" b="1" dirty="0">
                          <a:solidFill>
                            <a:srgbClr val="002060"/>
                          </a:solidFill>
                        </a:rPr>
                        <a:t>Long</a:t>
                      </a:r>
                      <a:r>
                        <a:rPr lang="en-US" b="1" baseline="0" dirty="0">
                          <a:solidFill>
                            <a:srgbClr val="002060"/>
                          </a:solidFill>
                        </a:rPr>
                        <a:t> distance run</a:t>
                      </a:r>
                      <a:endParaRPr lang="en-GB"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gridSpan="2">
                  <a:txBody>
                    <a:bodyPr/>
                    <a:lstStyle/>
                    <a:p>
                      <a:endParaRPr lang="en-GB" sz="1400" kern="1200" dirty="0">
                        <a:solidFill>
                          <a:schemeClr val="dk1"/>
                        </a:solidFill>
                        <a:effectLst/>
                        <a:latin typeface="+mn-lt"/>
                        <a:ea typeface="+mn-ea"/>
                        <a:cs typeface="+mn-cs"/>
                      </a:endParaRPr>
                    </a:p>
                    <a:p>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hMerge="1">
                  <a:txBody>
                    <a:bodyPr/>
                    <a:lstStyle/>
                    <a:p>
                      <a:pPr algn="ctr"/>
                      <a:endParaRPr lang="en-GB"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151029626"/>
                  </a:ext>
                </a:extLst>
              </a:tr>
              <a:tr h="1340275">
                <a:tc>
                  <a:txBody>
                    <a:bodyPr/>
                    <a:lstStyle/>
                    <a:p>
                      <a:r>
                        <a:rPr lang="en-GB" sz="1400" b="1" u="sng" kern="1200" dirty="0">
                          <a:solidFill>
                            <a:schemeClr val="dk1"/>
                          </a:solidFill>
                          <a:effectLst/>
                          <a:latin typeface="+mn-lt"/>
                          <a:ea typeface="+mn-ea"/>
                          <a:cs typeface="+mn-cs"/>
                        </a:rPr>
                        <a:t>Equipment needed</a:t>
                      </a:r>
                    </a:p>
                    <a:p>
                      <a:endParaRPr lang="en-US" sz="1400" b="1" u="sng" kern="1200" dirty="0">
                        <a:solidFill>
                          <a:schemeClr val="dk1"/>
                        </a:solidFill>
                        <a:effectLst/>
                        <a:latin typeface="+mn-lt"/>
                        <a:ea typeface="+mn-ea"/>
                        <a:cs typeface="+mn-cs"/>
                      </a:endParaRPr>
                    </a:p>
                    <a:p>
                      <a:r>
                        <a:rPr lang="en-GB" sz="1400" b="0" u="none" kern="1200" dirty="0">
                          <a:solidFill>
                            <a:schemeClr val="dk1"/>
                          </a:solidFill>
                          <a:effectLst/>
                          <a:latin typeface="+mn-lt"/>
                          <a:ea typeface="+mn-ea"/>
                          <a:cs typeface="+mn-cs"/>
                        </a:rPr>
                        <a:t>Stop watch or any timer</a:t>
                      </a:r>
                    </a:p>
                    <a:p>
                      <a:r>
                        <a:rPr lang="en-US" sz="1400" b="0" u="none" kern="1200" dirty="0">
                          <a:solidFill>
                            <a:schemeClr val="dk1"/>
                          </a:solidFill>
                          <a:effectLst/>
                          <a:latin typeface="+mn-lt"/>
                          <a:ea typeface="+mn-ea"/>
                          <a:cs typeface="+mn-cs"/>
                        </a:rPr>
                        <a:t>Start line and finish line and a track to run around</a:t>
                      </a:r>
                      <a:endParaRPr lang="en-GB" sz="1400" kern="1200" dirty="0">
                        <a:solidFill>
                          <a:schemeClr val="dk1"/>
                        </a:solidFill>
                        <a:effectLst/>
                        <a:latin typeface="+mn-lt"/>
                        <a:ea typeface="+mn-ea"/>
                        <a:cs typeface="+mn-cs"/>
                      </a:endParaRPr>
                    </a:p>
                    <a:p>
                      <a:endParaRPr lang="en-GB"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2" vMerge="1">
                  <a:txBody>
                    <a:bodyPr/>
                    <a:lstStyle/>
                    <a:p>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vMerge="1">
                  <a:txBody>
                    <a:bodyPr/>
                    <a:lstStyle/>
                    <a:p>
                      <a:endParaRPr lang="en-US" sz="1400" b="1" u="sng"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63374173"/>
                  </a:ext>
                </a:extLst>
              </a:tr>
              <a:tr h="2538008">
                <a:tc>
                  <a:txBody>
                    <a:bodyPr/>
                    <a:lstStyle/>
                    <a:p>
                      <a:r>
                        <a:rPr lang="en-GB" sz="1400" b="1" u="sng" kern="1200" dirty="0">
                          <a:solidFill>
                            <a:schemeClr val="dk1"/>
                          </a:solidFill>
                          <a:effectLst/>
                          <a:latin typeface="+mn-lt"/>
                          <a:ea typeface="+mn-ea"/>
                          <a:cs typeface="+mn-cs"/>
                        </a:rPr>
                        <a:t>Instructions</a:t>
                      </a:r>
                    </a:p>
                    <a:p>
                      <a:endParaRPr lang="en-GB" sz="1400"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Set up a course in your safe space…. A back garden, a yard or out on the path if your parents say its safe and they can take you. </a:t>
                      </a:r>
                    </a:p>
                    <a:p>
                      <a:r>
                        <a:rPr lang="en-US" sz="1400" b="0" u="none" kern="1200" dirty="0">
                          <a:solidFill>
                            <a:schemeClr val="dk1"/>
                          </a:solidFill>
                          <a:effectLst/>
                          <a:latin typeface="+mn-lt"/>
                          <a:ea typeface="+mn-ea"/>
                          <a:cs typeface="+mn-cs"/>
                        </a:rPr>
                        <a:t>Jog very slowly around the safe space for 5</a:t>
                      </a:r>
                      <a:r>
                        <a:rPr lang="en-US" sz="1400" b="0" u="none" kern="1200" baseline="0" dirty="0">
                          <a:solidFill>
                            <a:schemeClr val="dk1"/>
                          </a:solidFill>
                          <a:effectLst/>
                          <a:latin typeface="+mn-lt"/>
                          <a:ea typeface="+mn-ea"/>
                          <a:cs typeface="+mn-cs"/>
                        </a:rPr>
                        <a:t> minutes without stopping. You will feel even more out of breath than the last run and want to give up, but keep going. You can do it!</a:t>
                      </a:r>
                    </a:p>
                    <a:p>
                      <a:r>
                        <a:rPr lang="en-US" sz="1400" b="0" u="none" kern="1200" baseline="0" dirty="0">
                          <a:solidFill>
                            <a:schemeClr val="dk1"/>
                          </a:solidFill>
                          <a:effectLst/>
                          <a:latin typeface="+mn-lt"/>
                          <a:ea typeface="+mn-ea"/>
                          <a:cs typeface="+mn-cs"/>
                        </a:rPr>
                        <a:t>How many times did you jog around your safe space track? </a:t>
                      </a:r>
                      <a:endParaRPr lang="en-GB" sz="1400" b="0" u="none" kern="1200" dirty="0">
                        <a:solidFill>
                          <a:schemeClr val="dk1"/>
                        </a:solidFill>
                        <a:effectLst/>
                        <a:latin typeface="+mn-lt"/>
                        <a:ea typeface="+mn-ea"/>
                        <a:cs typeface="+mn-cs"/>
                      </a:endParaRPr>
                    </a:p>
                    <a:p>
                      <a:endParaRPr lang="en-GB"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en-GB"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sz="1300"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78753069"/>
                  </a:ext>
                </a:extLst>
              </a:tr>
            </a:tbl>
          </a:graphicData>
        </a:graphic>
      </p:graphicFrame>
      <p:pic>
        <p:nvPicPr>
          <p:cNvPr id="6" name="Picture 5" descr="A picture containing clipart&#10;&#10;Description automatically generated">
            <a:extLst>
              <a:ext uri="{FF2B5EF4-FFF2-40B4-BE49-F238E27FC236}">
                <a16:creationId xmlns:a16="http://schemas.microsoft.com/office/drawing/2014/main" xmlns="" id="{55DB4631-8126-4D40-9043-408C978E9C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0134" y="87796"/>
            <a:ext cx="823292" cy="906118"/>
          </a:xfrm>
          <a:prstGeom prst="rect">
            <a:avLst/>
          </a:prstGeom>
          <a:noFill/>
        </p:spPr>
      </p:pic>
      <p:sp>
        <p:nvSpPr>
          <p:cNvPr id="7" name="TextBox 6">
            <a:extLst>
              <a:ext uri="{FF2B5EF4-FFF2-40B4-BE49-F238E27FC236}">
                <a16:creationId xmlns:a16="http://schemas.microsoft.com/office/drawing/2014/main" xmlns="" id="{4890DC52-05BF-44F0-8495-C711AF621123}"/>
              </a:ext>
            </a:extLst>
          </p:cNvPr>
          <p:cNvSpPr txBox="1"/>
          <p:nvPr/>
        </p:nvSpPr>
        <p:spPr>
          <a:xfrm>
            <a:off x="1444487" y="217689"/>
            <a:ext cx="7222435" cy="646331"/>
          </a:xfrm>
          <a:prstGeom prst="rect">
            <a:avLst/>
          </a:prstGeom>
          <a:noFill/>
        </p:spPr>
        <p:txBody>
          <a:bodyPr wrap="square" rtlCol="0">
            <a:spAutoFit/>
          </a:bodyPr>
          <a:lstStyle/>
          <a:p>
            <a:pPr algn="ctr"/>
            <a:r>
              <a:rPr lang="en-GB" b="1" dirty="0">
                <a:solidFill>
                  <a:srgbClr val="002060"/>
                </a:solidFill>
              </a:rPr>
              <a:t>Durham &amp; Chester-Le-Street School Sport Partnership </a:t>
            </a:r>
          </a:p>
          <a:p>
            <a:pPr algn="ctr"/>
            <a:r>
              <a:rPr lang="en-GB" b="1" dirty="0">
                <a:solidFill>
                  <a:srgbClr val="002060"/>
                </a:solidFill>
              </a:rPr>
              <a:t>Infant Agility Cards</a:t>
            </a:r>
          </a:p>
        </p:txBody>
      </p:sp>
      <p:pic>
        <p:nvPicPr>
          <p:cNvPr id="2" name="Picture 1" descr="&lt;strong&gt;Medals&lt;/strong&gt; Winner Runner-Up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857" y="1669868"/>
            <a:ext cx="3668486" cy="3668486"/>
          </a:xfrm>
          <a:prstGeom prst="rect">
            <a:avLst/>
          </a:prstGeom>
        </p:spPr>
      </p:pic>
      <p:sp>
        <p:nvSpPr>
          <p:cNvPr id="3" name="TextBox 2"/>
          <p:cNvSpPr txBox="1"/>
          <p:nvPr/>
        </p:nvSpPr>
        <p:spPr>
          <a:xfrm>
            <a:off x="3457303" y="5216434"/>
            <a:ext cx="5068388" cy="646331"/>
          </a:xfrm>
          <a:prstGeom prst="rect">
            <a:avLst/>
          </a:prstGeom>
          <a:noFill/>
        </p:spPr>
        <p:txBody>
          <a:bodyPr wrap="square" rtlCol="0">
            <a:spAutoFit/>
          </a:bodyPr>
          <a:lstStyle/>
          <a:p>
            <a:r>
              <a:rPr lang="en-US" dirty="0"/>
              <a:t>How did you do? Do you deserve a gold, silver or bronze medal? Look on the next page.</a:t>
            </a:r>
            <a:endParaRPr lang="en-GB" dirty="0"/>
          </a:p>
        </p:txBody>
      </p:sp>
    </p:spTree>
    <p:extLst>
      <p:ext uri="{BB962C8B-B14F-4D97-AF65-F5344CB8AC3E}">
        <p14:creationId xmlns:p14="http://schemas.microsoft.com/office/powerpoint/2010/main" val="275026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xmlns="" id="{55DB4631-8126-4D40-9043-408C978E9C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0134" y="87796"/>
            <a:ext cx="760060" cy="852730"/>
          </a:xfrm>
          <a:prstGeom prst="rect">
            <a:avLst/>
          </a:prstGeom>
          <a:noFill/>
        </p:spPr>
      </p:pic>
      <p:sp>
        <p:nvSpPr>
          <p:cNvPr id="7" name="TextBox 6">
            <a:extLst>
              <a:ext uri="{FF2B5EF4-FFF2-40B4-BE49-F238E27FC236}">
                <a16:creationId xmlns:a16="http://schemas.microsoft.com/office/drawing/2014/main" xmlns="" id="{4890DC52-05BF-44F0-8495-C711AF621123}"/>
              </a:ext>
            </a:extLst>
          </p:cNvPr>
          <p:cNvSpPr txBox="1"/>
          <p:nvPr/>
        </p:nvSpPr>
        <p:spPr>
          <a:xfrm>
            <a:off x="1444487" y="200272"/>
            <a:ext cx="7222435" cy="646331"/>
          </a:xfrm>
          <a:prstGeom prst="rect">
            <a:avLst/>
          </a:prstGeom>
          <a:noFill/>
        </p:spPr>
        <p:txBody>
          <a:bodyPr wrap="square" rtlCol="0">
            <a:spAutoFit/>
          </a:bodyPr>
          <a:lstStyle/>
          <a:p>
            <a:pPr algn="ctr"/>
            <a:r>
              <a:rPr lang="en-GB" b="1" dirty="0">
                <a:solidFill>
                  <a:srgbClr val="002060"/>
                </a:solidFill>
              </a:rPr>
              <a:t>Durham &amp; Chester-Le-Street School Sport Partnership </a:t>
            </a:r>
          </a:p>
          <a:p>
            <a:pPr algn="ctr"/>
            <a:r>
              <a:rPr lang="en-GB" b="1" dirty="0">
                <a:solidFill>
                  <a:srgbClr val="002060"/>
                </a:solidFill>
              </a:rPr>
              <a:t>Infant Agility Cards</a:t>
            </a:r>
          </a:p>
        </p:txBody>
      </p:sp>
      <p:pic>
        <p:nvPicPr>
          <p:cNvPr id="5" name="Picture 4" descr="&lt;strong&gt;Gold Medal&lt;/strong&gt; PNG Transparent Images | PNG 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153" y="1689462"/>
            <a:ext cx="2942150" cy="4902926"/>
          </a:xfrm>
          <a:prstGeom prst="rect">
            <a:avLst/>
          </a:prstGeom>
        </p:spPr>
      </p:pic>
      <p:sp>
        <p:nvSpPr>
          <p:cNvPr id="8" name="Rectangle 7"/>
          <p:cNvSpPr/>
          <p:nvPr/>
        </p:nvSpPr>
        <p:spPr>
          <a:xfrm>
            <a:off x="4180113" y="1689462"/>
            <a:ext cx="3599382" cy="4247317"/>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Well done.</a:t>
            </a: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You were amazing </a:t>
            </a: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 all events.</a:t>
            </a:r>
          </a:p>
        </p:txBody>
      </p:sp>
    </p:spTree>
    <p:extLst>
      <p:ext uri="{BB962C8B-B14F-4D97-AF65-F5344CB8AC3E}">
        <p14:creationId xmlns:p14="http://schemas.microsoft.com/office/powerpoint/2010/main" val="753049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xmlns="" id="{55DB4631-8126-4D40-9043-408C978E9C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0134" y="87796"/>
            <a:ext cx="760060" cy="852730"/>
          </a:xfrm>
          <a:prstGeom prst="rect">
            <a:avLst/>
          </a:prstGeom>
          <a:noFill/>
        </p:spPr>
      </p:pic>
      <p:sp>
        <p:nvSpPr>
          <p:cNvPr id="7" name="TextBox 6">
            <a:extLst>
              <a:ext uri="{FF2B5EF4-FFF2-40B4-BE49-F238E27FC236}">
                <a16:creationId xmlns:a16="http://schemas.microsoft.com/office/drawing/2014/main" xmlns="" id="{4890DC52-05BF-44F0-8495-C711AF621123}"/>
              </a:ext>
            </a:extLst>
          </p:cNvPr>
          <p:cNvSpPr txBox="1"/>
          <p:nvPr/>
        </p:nvSpPr>
        <p:spPr>
          <a:xfrm>
            <a:off x="1444487" y="200272"/>
            <a:ext cx="7222435" cy="646331"/>
          </a:xfrm>
          <a:prstGeom prst="rect">
            <a:avLst/>
          </a:prstGeom>
          <a:noFill/>
        </p:spPr>
        <p:txBody>
          <a:bodyPr wrap="square" rtlCol="0">
            <a:spAutoFit/>
          </a:bodyPr>
          <a:lstStyle/>
          <a:p>
            <a:pPr algn="ctr"/>
            <a:r>
              <a:rPr lang="en-GB" b="1" dirty="0">
                <a:solidFill>
                  <a:srgbClr val="002060"/>
                </a:solidFill>
              </a:rPr>
              <a:t>Durham &amp; Chester-Le-Street School Sport Partnership </a:t>
            </a:r>
          </a:p>
          <a:p>
            <a:pPr algn="ctr"/>
            <a:r>
              <a:rPr lang="en-GB" b="1" dirty="0">
                <a:solidFill>
                  <a:srgbClr val="002060"/>
                </a:solidFill>
              </a:rPr>
              <a:t>Infant Agility Cards</a:t>
            </a:r>
          </a:p>
        </p:txBody>
      </p:sp>
      <p:sp>
        <p:nvSpPr>
          <p:cNvPr id="8" name="Rectangle 7"/>
          <p:cNvSpPr/>
          <p:nvPr/>
        </p:nvSpPr>
        <p:spPr>
          <a:xfrm>
            <a:off x="4180113" y="1689462"/>
            <a:ext cx="3599382" cy="590931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Great effort.</a:t>
            </a: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You are a superstar for giving it a go.</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2" name="Picture 1" descr="&lt;strong&gt;Medal&lt;/strong&gt; &lt;strong&gt;Silver&lt;/strong&gt; Award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96292"/>
            <a:ext cx="4008119" cy="4008119"/>
          </a:xfrm>
          <a:prstGeom prst="rect">
            <a:avLst/>
          </a:prstGeom>
        </p:spPr>
      </p:pic>
    </p:spTree>
    <p:extLst>
      <p:ext uri="{BB962C8B-B14F-4D97-AF65-F5344CB8AC3E}">
        <p14:creationId xmlns:p14="http://schemas.microsoft.com/office/powerpoint/2010/main" val="401378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xmlns="" id="{55DB4631-8126-4D40-9043-408C978E9C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0134" y="87796"/>
            <a:ext cx="760060" cy="852730"/>
          </a:xfrm>
          <a:prstGeom prst="rect">
            <a:avLst/>
          </a:prstGeom>
          <a:noFill/>
        </p:spPr>
      </p:pic>
      <p:sp>
        <p:nvSpPr>
          <p:cNvPr id="7" name="TextBox 6">
            <a:extLst>
              <a:ext uri="{FF2B5EF4-FFF2-40B4-BE49-F238E27FC236}">
                <a16:creationId xmlns:a16="http://schemas.microsoft.com/office/drawing/2014/main" xmlns="" id="{4890DC52-05BF-44F0-8495-C711AF621123}"/>
              </a:ext>
            </a:extLst>
          </p:cNvPr>
          <p:cNvSpPr txBox="1"/>
          <p:nvPr/>
        </p:nvSpPr>
        <p:spPr>
          <a:xfrm>
            <a:off x="1444487" y="200272"/>
            <a:ext cx="7222435" cy="646331"/>
          </a:xfrm>
          <a:prstGeom prst="rect">
            <a:avLst/>
          </a:prstGeom>
          <a:noFill/>
        </p:spPr>
        <p:txBody>
          <a:bodyPr wrap="square" rtlCol="0">
            <a:spAutoFit/>
          </a:bodyPr>
          <a:lstStyle/>
          <a:p>
            <a:pPr algn="ctr"/>
            <a:r>
              <a:rPr lang="en-GB" b="1" dirty="0">
                <a:solidFill>
                  <a:srgbClr val="002060"/>
                </a:solidFill>
              </a:rPr>
              <a:t>Durham &amp; Chester-Le-Street School Sport Partnership </a:t>
            </a:r>
          </a:p>
          <a:p>
            <a:pPr algn="ctr"/>
            <a:r>
              <a:rPr lang="en-GB" b="1" dirty="0">
                <a:solidFill>
                  <a:srgbClr val="002060"/>
                </a:solidFill>
              </a:rPr>
              <a:t>Infant Agility Cards</a:t>
            </a:r>
          </a:p>
        </p:txBody>
      </p:sp>
      <p:sp>
        <p:nvSpPr>
          <p:cNvPr id="8" name="Rectangle 7"/>
          <p:cNvSpPr/>
          <p:nvPr/>
        </p:nvSpPr>
        <p:spPr>
          <a:xfrm>
            <a:off x="4273877" y="1030531"/>
            <a:ext cx="3599382" cy="590931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Fantastic.</a:t>
            </a:r>
          </a:p>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You have earned a bronze medal for trying really hard.</a:t>
            </a:r>
          </a:p>
        </p:txBody>
      </p:sp>
      <p:pic>
        <p:nvPicPr>
          <p:cNvPr id="2" name="Picture 1" descr="Free illustration: &lt;strong&gt;Medal&lt;/strong&gt;, &lt;strong&gt;Bronze&lt;/strong&gt;, Award, Championship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4" y="1926625"/>
            <a:ext cx="4117123" cy="4117123"/>
          </a:xfrm>
          <a:prstGeom prst="rect">
            <a:avLst/>
          </a:prstGeom>
        </p:spPr>
      </p:pic>
    </p:spTree>
    <p:extLst>
      <p:ext uri="{BB962C8B-B14F-4D97-AF65-F5344CB8AC3E}">
        <p14:creationId xmlns:p14="http://schemas.microsoft.com/office/powerpoint/2010/main" val="17917220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635</TotalTime>
  <Words>1025</Words>
  <Application>Microsoft Office PowerPoint</Application>
  <PresentationFormat>On-screen Show (4:3)</PresentationFormat>
  <Paragraphs>145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Flintoft</dc:creator>
  <cp:lastModifiedBy>Elli Laing</cp:lastModifiedBy>
  <cp:revision>56</cp:revision>
  <dcterms:created xsi:type="dcterms:W3CDTF">2020-03-25T10:29:49Z</dcterms:created>
  <dcterms:modified xsi:type="dcterms:W3CDTF">2020-06-21T17:51:01Z</dcterms:modified>
</cp:coreProperties>
</file>