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6" r:id="rId7"/>
    <p:sldId id="269"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07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F0870E-6C4D-409B-8AF7-7BB55FFBBCF1}" v="11" dt="2020-07-10T08:31:53.0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Boundy" userId="b6bc10a7ccffbd51" providerId="LiveId" clId="{ADF0870E-6C4D-409B-8AF7-7BB55FFBBCF1}"/>
    <pc:docChg chg="modSld sldOrd">
      <pc:chgData name="Chris Boundy" userId="b6bc10a7ccffbd51" providerId="LiveId" clId="{ADF0870E-6C4D-409B-8AF7-7BB55FFBBCF1}" dt="2020-07-10T08:31:37.270" v="101"/>
      <pc:docMkLst>
        <pc:docMk/>
      </pc:docMkLst>
      <pc:sldChg chg="modSp mod">
        <pc:chgData name="Chris Boundy" userId="b6bc10a7ccffbd51" providerId="LiveId" clId="{ADF0870E-6C4D-409B-8AF7-7BB55FFBBCF1}" dt="2020-07-10T08:31:37.270" v="101"/>
        <pc:sldMkLst>
          <pc:docMk/>
          <pc:sldMk cId="3714744745" sldId="257"/>
        </pc:sldMkLst>
        <pc:graphicFrameChg chg="mod modGraphic">
          <ac:chgData name="Chris Boundy" userId="b6bc10a7ccffbd51" providerId="LiveId" clId="{ADF0870E-6C4D-409B-8AF7-7BB55FFBBCF1}" dt="2020-07-10T08:31:37.270" v="101"/>
          <ac:graphicFrameMkLst>
            <pc:docMk/>
            <pc:sldMk cId="3714744745" sldId="257"/>
            <ac:graphicFrameMk id="7" creationId="{2416A3C5-A128-4377-B5D3-15E4638521D9}"/>
          </ac:graphicFrameMkLst>
        </pc:graphicFrameChg>
      </pc:sldChg>
      <pc:sldChg chg="ord">
        <pc:chgData name="Chris Boundy" userId="b6bc10a7ccffbd51" providerId="LiveId" clId="{ADF0870E-6C4D-409B-8AF7-7BB55FFBBCF1}" dt="2020-07-09T16:14:17.524" v="58"/>
        <pc:sldMkLst>
          <pc:docMk/>
          <pc:sldMk cId="715283309" sldId="268"/>
        </pc:sldMkLst>
      </pc:sldChg>
      <pc:sldChg chg="ord">
        <pc:chgData name="Chris Boundy" userId="b6bc10a7ccffbd51" providerId="LiveId" clId="{ADF0870E-6C4D-409B-8AF7-7BB55FFBBCF1}" dt="2020-07-09T16:19:32.634" v="89"/>
        <pc:sldMkLst>
          <pc:docMk/>
          <pc:sldMk cId="518914170"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70F7C-4767-4750-B734-22B40EE1A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E42652-A696-4879-A2AD-0F528A0C85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830600-B2FB-4A99-A1A9-0D71752BE66E}"/>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5" name="Footer Placeholder 4">
            <a:extLst>
              <a:ext uri="{FF2B5EF4-FFF2-40B4-BE49-F238E27FC236}">
                <a16:creationId xmlns:a16="http://schemas.microsoft.com/office/drawing/2014/main" id="{3B661167-CE91-401B-A05B-A11C5B5D70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C77988-EFF7-4FDC-B2E1-9C821481AED0}"/>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108397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E6FE-6872-4D41-9255-361123C787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E684AD-8C9F-468A-8573-5BBA40E86B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397540-DAD8-4CDB-872B-934DC3E1AD6C}"/>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5" name="Footer Placeholder 4">
            <a:extLst>
              <a:ext uri="{FF2B5EF4-FFF2-40B4-BE49-F238E27FC236}">
                <a16:creationId xmlns:a16="http://schemas.microsoft.com/office/drawing/2014/main" id="{D1C468D3-EFC1-4E4F-ABD4-48B6EFFA42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336928-C839-4287-8F6A-BEB045D92E39}"/>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337360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B99DC1-D948-4811-8958-D259B56237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FFEFBD-B0EC-4441-8032-F54CDBA7C4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D334BA-7D48-4742-973C-A73EA0422225}"/>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5" name="Footer Placeholder 4">
            <a:extLst>
              <a:ext uri="{FF2B5EF4-FFF2-40B4-BE49-F238E27FC236}">
                <a16:creationId xmlns:a16="http://schemas.microsoft.com/office/drawing/2014/main" id="{3E48FB5E-A25C-4B78-98BF-1EF56E96EC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C71C4E-131E-49B3-8A0F-D2F3F17506A5}"/>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74205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CBC5-6CEB-4035-BE82-8F711ABE01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AFB06C-9894-4CA7-8A43-48895163DC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FBE60-CE49-44A1-9C47-E55B7A9B1C8C}"/>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5" name="Footer Placeholder 4">
            <a:extLst>
              <a:ext uri="{FF2B5EF4-FFF2-40B4-BE49-F238E27FC236}">
                <a16:creationId xmlns:a16="http://schemas.microsoft.com/office/drawing/2014/main" id="{68AB08C0-D883-4EA0-87E2-ED21BF7085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85E629-084A-4BC2-9556-F52E41B44A2F}"/>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8017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497C0-C18F-457E-A09B-86FE3932CA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5244D8-28C7-4784-8274-D2267A04F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05E5AE-1A6D-448D-8787-A13D054F32B3}"/>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5" name="Footer Placeholder 4">
            <a:extLst>
              <a:ext uri="{FF2B5EF4-FFF2-40B4-BE49-F238E27FC236}">
                <a16:creationId xmlns:a16="http://schemas.microsoft.com/office/drawing/2014/main" id="{D2987DF0-AFD1-407F-97B6-544E2E7F40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80D52E-C93D-4E74-8FFE-FD08878586FB}"/>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31144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D4C9B-313D-4C5B-987C-02EF9FEFCD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A8FC21-2EFB-4E10-BCC8-EA66C607AE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9E9037-2A0B-4218-B453-273101F5B0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A922875-34C5-45EE-BD78-A7E41FD050FD}"/>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6" name="Footer Placeholder 5">
            <a:extLst>
              <a:ext uri="{FF2B5EF4-FFF2-40B4-BE49-F238E27FC236}">
                <a16:creationId xmlns:a16="http://schemas.microsoft.com/office/drawing/2014/main" id="{57D31CFD-2242-4BC4-8E65-F586800C06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65DE7F-3DD0-4954-A5E7-81BB4B5A01E9}"/>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1118122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496E-D3E0-4B50-B64D-3A5613C9018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89B4B9-9E2D-4C52-8941-FD64D76E61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5E2EB3-D802-49EE-918F-0427016F78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B2A038-C745-4722-B03B-CDDBBA13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A8BA61-637F-49D1-A2A0-4B9F37C1A8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5A885FB-2C0C-49F0-9E91-4B0E4A3B2237}"/>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8" name="Footer Placeholder 7">
            <a:extLst>
              <a:ext uri="{FF2B5EF4-FFF2-40B4-BE49-F238E27FC236}">
                <a16:creationId xmlns:a16="http://schemas.microsoft.com/office/drawing/2014/main" id="{E5B5A2CD-F322-4DFA-9E8C-045B45FEB41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5BA29A-AA49-4A29-93A1-3F4324CF81E2}"/>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251093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0042-F01D-4342-97B3-EEB645D9CA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1AFC929-EF53-4768-9D12-EF3E7425C3FC}"/>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4" name="Footer Placeholder 3">
            <a:extLst>
              <a:ext uri="{FF2B5EF4-FFF2-40B4-BE49-F238E27FC236}">
                <a16:creationId xmlns:a16="http://schemas.microsoft.com/office/drawing/2014/main" id="{AFCFE971-C1A5-40B1-A06A-72E427463F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0728B01-954B-46C0-B5F7-B672C7666A0D}"/>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218590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9F6663-3FFA-4ADE-9659-211BCB11DC2D}"/>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3" name="Footer Placeholder 2">
            <a:extLst>
              <a:ext uri="{FF2B5EF4-FFF2-40B4-BE49-F238E27FC236}">
                <a16:creationId xmlns:a16="http://schemas.microsoft.com/office/drawing/2014/main" id="{CD950569-1F10-434C-8D4F-C00AE73973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645305-A30B-4B3F-9B8A-410D2C22BD57}"/>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76210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CF4E1-4A1F-4BE8-96FB-8F3A11852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D76695-AFF9-48CE-8B5E-EEA8CD7762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C94CAF3-8720-4469-BACD-C8CCBC99B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178E8-1F2E-4EFF-96F1-22001C0FDDC3}"/>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6" name="Footer Placeholder 5">
            <a:extLst>
              <a:ext uri="{FF2B5EF4-FFF2-40B4-BE49-F238E27FC236}">
                <a16:creationId xmlns:a16="http://schemas.microsoft.com/office/drawing/2014/main" id="{7E8B45DF-FAAC-4FD8-BA38-C4B4F68CD7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B9B19-D2E5-41EF-AEA5-303B18C25728}"/>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182734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84767-1905-4DB9-B1C1-18142452B7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3968C5-953A-4CFB-87F9-2E6F8D035F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54FA02-DAC4-4A80-ADBC-3DD149940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0B3E2D-BFEF-44A1-947C-3B26DCAED68F}"/>
              </a:ext>
            </a:extLst>
          </p:cNvPr>
          <p:cNvSpPr>
            <a:spLocks noGrp="1"/>
          </p:cNvSpPr>
          <p:nvPr>
            <p:ph type="dt" sz="half" idx="10"/>
          </p:nvPr>
        </p:nvSpPr>
        <p:spPr/>
        <p:txBody>
          <a:bodyPr/>
          <a:lstStyle/>
          <a:p>
            <a:fld id="{04D113A7-FA9F-4922-A6BF-95026C255A6F}" type="datetimeFigureOut">
              <a:rPr lang="en-GB" smtClean="0"/>
              <a:t>09/07/2020</a:t>
            </a:fld>
            <a:endParaRPr lang="en-GB"/>
          </a:p>
        </p:txBody>
      </p:sp>
      <p:sp>
        <p:nvSpPr>
          <p:cNvPr id="6" name="Footer Placeholder 5">
            <a:extLst>
              <a:ext uri="{FF2B5EF4-FFF2-40B4-BE49-F238E27FC236}">
                <a16:creationId xmlns:a16="http://schemas.microsoft.com/office/drawing/2014/main" id="{4980FD33-4E14-4FE7-ACB5-880EE878A6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68C351-062A-43D6-8E3A-47F6A47403D3}"/>
              </a:ext>
            </a:extLst>
          </p:cNvPr>
          <p:cNvSpPr>
            <a:spLocks noGrp="1"/>
          </p:cNvSpPr>
          <p:nvPr>
            <p:ph type="sldNum" sz="quarter" idx="12"/>
          </p:nvPr>
        </p:nvSpPr>
        <p:spPr/>
        <p:txBody>
          <a:bodyPr/>
          <a:lstStyle/>
          <a:p>
            <a:fld id="{8636A0A8-CECC-432A-934E-BCCFF1ABC179}" type="slidenum">
              <a:rPr lang="en-GB" smtClean="0"/>
              <a:t>‹#›</a:t>
            </a:fld>
            <a:endParaRPr lang="en-GB"/>
          </a:p>
        </p:txBody>
      </p:sp>
    </p:spTree>
    <p:extLst>
      <p:ext uri="{BB962C8B-B14F-4D97-AF65-F5344CB8AC3E}">
        <p14:creationId xmlns:p14="http://schemas.microsoft.com/office/powerpoint/2010/main" val="351049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3CE12-FFCC-4C87-BF0C-17C7F7E39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64062A-DD18-4F78-BC14-6ADBDDF31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7BD784-C18B-48A9-863D-8357E4506A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113A7-FA9F-4922-A6BF-95026C255A6F}" type="datetimeFigureOut">
              <a:rPr lang="en-GB" smtClean="0"/>
              <a:t>09/07/2020</a:t>
            </a:fld>
            <a:endParaRPr lang="en-GB"/>
          </a:p>
        </p:txBody>
      </p:sp>
      <p:sp>
        <p:nvSpPr>
          <p:cNvPr id="5" name="Footer Placeholder 4">
            <a:extLst>
              <a:ext uri="{FF2B5EF4-FFF2-40B4-BE49-F238E27FC236}">
                <a16:creationId xmlns:a16="http://schemas.microsoft.com/office/drawing/2014/main" id="{B0A200E3-11F6-49A7-B424-049D288A5A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274B37-D077-4BC6-A08C-90A56A886A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6A0A8-CECC-432A-934E-BCCFF1ABC179}" type="slidenum">
              <a:rPr lang="en-GB" smtClean="0"/>
              <a:t>‹#›</a:t>
            </a:fld>
            <a:endParaRPr lang="en-GB"/>
          </a:p>
        </p:txBody>
      </p:sp>
    </p:spTree>
    <p:extLst>
      <p:ext uri="{BB962C8B-B14F-4D97-AF65-F5344CB8AC3E}">
        <p14:creationId xmlns:p14="http://schemas.microsoft.com/office/powerpoint/2010/main" val="846762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twitter.com/DurhamCLS_SSP" TargetMode="External"/><Relationship Id="rId4" Type="http://schemas.openxmlformats.org/officeDocument/2006/relationships/hyperlink" Target="https://www.facebook.com/DurhamClsSSP/"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yJBfDIf6U4A" TargetMode="External"/><Relationship Id="rId3" Type="http://schemas.openxmlformats.org/officeDocument/2006/relationships/image" Target="../media/image3.jpeg"/><Relationship Id="rId7" Type="http://schemas.openxmlformats.org/officeDocument/2006/relationships/hyperlink" Target="https://www.youtube.com/watch?v=ydA52lL_GQ0"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youtube.com/watch?v=aWJiktbxg4c" TargetMode="External"/><Relationship Id="rId5" Type="http://schemas.openxmlformats.org/officeDocument/2006/relationships/hyperlink" Target="https://www.youtube.com/watch?v=Bo4iJUL0QlI" TargetMode="External"/><Relationship Id="rId4" Type="http://schemas.openxmlformats.org/officeDocument/2006/relationships/hyperlink" Target="https://durhamcls-ssp.co.uk/home-resourc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CCAFB3E-E6E2-4587-A5FC-061F9AED9A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9126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3" name="Picture 72">
            <a:extLst>
              <a:ext uri="{FF2B5EF4-FFF2-40B4-BE49-F238E27FC236}">
                <a16:creationId xmlns:a16="http://schemas.microsoft.com/office/drawing/2014/main" id="{5975841F-9161-4650-BCE5-20FFE7E2961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9933" t="3964" b="3964"/>
          <a:stretch/>
        </p:blipFill>
        <p:spPr>
          <a:xfrm>
            <a:off x="575867" y="1"/>
            <a:ext cx="6629806"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id="{B5B91FD7-4CE6-41F6-AEC5-214E5D75881D}"/>
              </a:ext>
            </a:extLst>
          </p:cNvPr>
          <p:cNvSpPr>
            <a:spLocks noGrp="1"/>
          </p:cNvSpPr>
          <p:nvPr>
            <p:ph type="ctrTitle"/>
          </p:nvPr>
        </p:nvSpPr>
        <p:spPr>
          <a:xfrm>
            <a:off x="0" y="1771203"/>
            <a:ext cx="4446274" cy="1786515"/>
          </a:xfrm>
        </p:spPr>
        <p:txBody>
          <a:bodyPr anchor="t">
            <a:normAutofit fontScale="90000"/>
          </a:bodyPr>
          <a:lstStyle/>
          <a:p>
            <a:r>
              <a:rPr lang="en-US" sz="1600" dirty="0"/>
              <a:t>We all know the benefits of being physically active .</a:t>
            </a:r>
            <a:br>
              <a:rPr lang="en-US" sz="1600" b="0" dirty="0">
                <a:effectLst/>
              </a:rPr>
            </a:br>
            <a:br>
              <a:rPr lang="en-US" sz="1600" b="0" dirty="0">
                <a:effectLst/>
              </a:rPr>
            </a:br>
            <a:r>
              <a:rPr lang="en-US" sz="1600" dirty="0"/>
              <a:t>When times are tough and it is difficult to get outdoors, it can be quite tricky to come up with ideas to keep the children occupied and active.</a:t>
            </a:r>
            <a:br>
              <a:rPr lang="en-US" sz="1600" b="0" dirty="0">
                <a:effectLst/>
              </a:rPr>
            </a:br>
            <a:br>
              <a:rPr lang="en-US" sz="1600" b="0" dirty="0">
                <a:effectLst/>
              </a:rPr>
            </a:br>
            <a:r>
              <a:rPr lang="en-US" sz="1600" dirty="0"/>
              <a:t>With modern technology, there are numerous websites available to support physical activity at home; not just for children, but for the whole family.</a:t>
            </a:r>
            <a:br>
              <a:rPr lang="en-US" sz="1600" b="0" dirty="0">
                <a:effectLst/>
              </a:rPr>
            </a:br>
            <a:br>
              <a:rPr lang="en-US" sz="1600" b="0" dirty="0">
                <a:effectLst/>
              </a:rPr>
            </a:br>
            <a:r>
              <a:rPr lang="en-US" sz="1600" dirty="0"/>
              <a:t>Most activities only take around 5-30 minutes to complete, so it can fit easily into the day.</a:t>
            </a:r>
            <a:br>
              <a:rPr lang="en-US" sz="1600" b="0" dirty="0">
                <a:effectLst/>
              </a:rPr>
            </a:br>
            <a:br>
              <a:rPr lang="en-US" sz="1600" b="0" dirty="0">
                <a:effectLst/>
              </a:rPr>
            </a:br>
            <a:r>
              <a:rPr lang="en-US" sz="1600" dirty="0"/>
              <a:t>Here are some ideas and resources we think you might find useful placed in a weekly activity timetable.  You can adapt the timetable to suit your own needs!</a:t>
            </a:r>
            <a:br>
              <a:rPr lang="en-US" sz="1600" b="0" dirty="0">
                <a:effectLst/>
              </a:rPr>
            </a:br>
            <a:br>
              <a:rPr lang="en-US" sz="1600" b="0" dirty="0">
                <a:effectLst/>
              </a:rPr>
            </a:br>
            <a:r>
              <a:rPr lang="en-US" sz="1600" dirty="0"/>
              <a:t>If you have any further activities you recommend, please let us know and we can share them with everyone else.</a:t>
            </a:r>
            <a:br>
              <a:rPr lang="en-US" sz="1600" b="0" dirty="0">
                <a:effectLst/>
              </a:rPr>
            </a:br>
            <a:br>
              <a:rPr lang="en-US" sz="4400" dirty="0"/>
            </a:br>
            <a:endParaRPr lang="en-GB" sz="4400" dirty="0">
              <a:solidFill>
                <a:srgbClr val="FFFFFF"/>
              </a:solidFill>
            </a:endParaRPr>
          </a:p>
        </p:txBody>
      </p:sp>
      <p:sp>
        <p:nvSpPr>
          <p:cNvPr id="3" name="Subtitle 2">
            <a:extLst>
              <a:ext uri="{FF2B5EF4-FFF2-40B4-BE49-F238E27FC236}">
                <a16:creationId xmlns:a16="http://schemas.microsoft.com/office/drawing/2014/main" id="{F142DB70-AC7E-4312-A58F-31EB0866043D}"/>
              </a:ext>
            </a:extLst>
          </p:cNvPr>
          <p:cNvSpPr>
            <a:spLocks noGrp="1"/>
          </p:cNvSpPr>
          <p:nvPr>
            <p:ph type="subTitle" idx="1"/>
          </p:nvPr>
        </p:nvSpPr>
        <p:spPr>
          <a:xfrm>
            <a:off x="296467" y="605740"/>
            <a:ext cx="3658053" cy="955111"/>
          </a:xfrm>
        </p:spPr>
        <p:txBody>
          <a:bodyPr anchor="b">
            <a:normAutofit fontScale="47500" lnSpcReduction="20000"/>
          </a:bodyPr>
          <a:lstStyle/>
          <a:p>
            <a:r>
              <a:rPr lang="en-GB" sz="3600" dirty="0">
                <a:solidFill>
                  <a:srgbClr val="FFFFFF"/>
                </a:solidFill>
              </a:rPr>
              <a:t>Key Stage 1</a:t>
            </a:r>
          </a:p>
          <a:p>
            <a:r>
              <a:rPr lang="en-GB" sz="3600" dirty="0">
                <a:solidFill>
                  <a:srgbClr val="FFFFFF"/>
                </a:solidFill>
              </a:rPr>
              <a:t>(Year 1 &amp; 2)</a:t>
            </a:r>
          </a:p>
          <a:p>
            <a:r>
              <a:rPr lang="en-GB" sz="3600" dirty="0">
                <a:solidFill>
                  <a:srgbClr val="FFFFFF"/>
                </a:solidFill>
              </a:rPr>
              <a:t> ACTIVE AT HOME</a:t>
            </a:r>
          </a:p>
        </p:txBody>
      </p:sp>
      <p:sp>
        <p:nvSpPr>
          <p:cNvPr id="75" name="Rectangle 74">
            <a:extLst>
              <a:ext uri="{FF2B5EF4-FFF2-40B4-BE49-F238E27FC236}">
                <a16:creationId xmlns:a16="http://schemas.microsoft.com/office/drawing/2014/main" id="{640086A0-762B-44EE-AA70-A7268A72A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1262" y="0"/>
            <a:ext cx="590073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ome Page - Durham &amp; Chester-le-Street School Sports Partnership">
            <a:extLst>
              <a:ext uri="{FF2B5EF4-FFF2-40B4-BE49-F238E27FC236}">
                <a16:creationId xmlns:a16="http://schemas.microsoft.com/office/drawing/2014/main" id="{C0BA757D-DC64-4455-BC3D-147CAC6900E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91262" y="238684"/>
            <a:ext cx="4733254" cy="3909246"/>
          </a:xfrm>
          <a:custGeom>
            <a:avLst/>
            <a:gdLst/>
            <a:ahLst/>
            <a:cxnLst/>
            <a:rect l="l" t="t" r="r" b="b"/>
            <a:pathLst>
              <a:path w="5017317" h="5380277">
                <a:moveTo>
                  <a:pt x="0" y="0"/>
                </a:moveTo>
                <a:lnTo>
                  <a:pt x="5017317" y="0"/>
                </a:lnTo>
                <a:lnTo>
                  <a:pt x="5017317" y="5380277"/>
                </a:lnTo>
                <a:lnTo>
                  <a:pt x="0" y="5380277"/>
                </a:lnTo>
                <a:close/>
              </a:path>
            </a:pathLst>
          </a:cu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1ADD1F20-31FF-4080-9164-A4325BDB3E4B}"/>
              </a:ext>
            </a:extLst>
          </p:cNvPr>
          <p:cNvSpPr/>
          <p:nvPr/>
        </p:nvSpPr>
        <p:spPr>
          <a:xfrm>
            <a:off x="5618922" y="4385032"/>
            <a:ext cx="6096000" cy="2862322"/>
          </a:xfrm>
          <a:prstGeom prst="rect">
            <a:avLst/>
          </a:prstGeom>
        </p:spPr>
        <p:txBody>
          <a:bodyPr>
            <a:spAutoFit/>
          </a:bodyPr>
          <a:lstStyle/>
          <a:p>
            <a:pPr algn="ctr"/>
            <a:r>
              <a:rPr lang="en-US" dirty="0">
                <a:solidFill>
                  <a:srgbClr val="000000"/>
                </a:solidFill>
                <a:latin typeface="Arial" panose="020B0604020202020204" pitchFamily="34" charset="0"/>
              </a:rPr>
              <a:t>Check out our social media channels and tag us in any of your activities</a:t>
            </a:r>
            <a:endParaRPr lang="en-US" b="0" dirty="0">
              <a:effectLst/>
            </a:endParaRPr>
          </a:p>
          <a:p>
            <a:pPr algn="ctr"/>
            <a:br>
              <a:rPr lang="en-US" b="0" dirty="0">
                <a:effectLst/>
              </a:rPr>
            </a:br>
            <a:r>
              <a:rPr lang="en-US" dirty="0">
                <a:solidFill>
                  <a:srgbClr val="000000"/>
                </a:solidFill>
                <a:latin typeface="Arial" panose="020B0604020202020204" pitchFamily="34" charset="0"/>
              </a:rPr>
              <a:t>Facebook -  @</a:t>
            </a:r>
            <a:r>
              <a:rPr lang="en-US" dirty="0" err="1">
                <a:solidFill>
                  <a:srgbClr val="000000"/>
                </a:solidFill>
                <a:latin typeface="Arial" panose="020B0604020202020204" pitchFamily="34" charset="0"/>
              </a:rPr>
              <a:t>DurhamClsSSP</a:t>
            </a:r>
            <a:endParaRPr lang="en-US" b="0" dirty="0">
              <a:effectLst/>
            </a:endParaRPr>
          </a:p>
          <a:p>
            <a:pPr algn="ctr"/>
            <a:r>
              <a:rPr lang="en-GB" dirty="0">
                <a:hlinkClick r:id="rId4"/>
              </a:rPr>
              <a:t>https://www.facebook.com/DurhamClsSSP/</a:t>
            </a:r>
            <a:endParaRPr lang="en-US" b="0" dirty="0">
              <a:effectLst/>
            </a:endParaRPr>
          </a:p>
          <a:p>
            <a:pPr algn="ctr"/>
            <a:br>
              <a:rPr lang="en-US" b="0" dirty="0">
                <a:effectLst/>
              </a:rPr>
            </a:br>
            <a:r>
              <a:rPr lang="en-US" dirty="0">
                <a:solidFill>
                  <a:srgbClr val="000000"/>
                </a:solidFill>
                <a:latin typeface="Arial" panose="020B0604020202020204" pitchFamily="34" charset="0"/>
              </a:rPr>
              <a:t>Twitter -  </a:t>
            </a:r>
            <a:r>
              <a:rPr lang="en-GB" dirty="0"/>
              <a:t>@</a:t>
            </a:r>
            <a:r>
              <a:rPr lang="en-GB" dirty="0" err="1"/>
              <a:t>DurhamCLS_SSP</a:t>
            </a:r>
            <a:endParaRPr lang="en-US" b="0" dirty="0">
              <a:effectLst/>
            </a:endParaRPr>
          </a:p>
          <a:p>
            <a:pPr algn="ctr"/>
            <a:r>
              <a:rPr lang="en-GB" dirty="0">
                <a:hlinkClick r:id="rId5"/>
              </a:rPr>
              <a:t>https://twitter.com/DurhamCLS_SSP</a:t>
            </a:r>
            <a:endParaRPr lang="en-US" b="0" dirty="0">
              <a:effectLst/>
            </a:endParaRPr>
          </a:p>
          <a:p>
            <a:br>
              <a:rPr lang="en-US" dirty="0"/>
            </a:br>
            <a:endParaRPr lang="en-GB" dirty="0"/>
          </a:p>
        </p:txBody>
      </p:sp>
    </p:spTree>
    <p:extLst>
      <p:ext uri="{BB962C8B-B14F-4D97-AF65-F5344CB8AC3E}">
        <p14:creationId xmlns:p14="http://schemas.microsoft.com/office/powerpoint/2010/main" val="339594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19C51-6404-4F9E-9850-48415B242C0A}"/>
              </a:ext>
            </a:extLst>
          </p:cNvPr>
          <p:cNvSpPr>
            <a:spLocks noGrp="1"/>
          </p:cNvSpPr>
          <p:nvPr>
            <p:ph type="title"/>
          </p:nvPr>
        </p:nvSpPr>
        <p:spPr>
          <a:xfrm>
            <a:off x="712000" y="47073"/>
            <a:ext cx="9575000" cy="1325563"/>
          </a:xfrm>
        </p:spPr>
        <p:txBody>
          <a:bodyPr/>
          <a:lstStyle/>
          <a:p>
            <a:pPr algn="ctr"/>
            <a:r>
              <a:rPr lang="en-GB" dirty="0"/>
              <a:t>        </a:t>
            </a:r>
            <a:r>
              <a:rPr lang="en-GB" sz="2400" b="1" u="sng" dirty="0">
                <a:latin typeface="Aharoni" panose="02010803020104030203" pitchFamily="2" charset="-79"/>
                <a:cs typeface="Aharoni" panose="02010803020104030203" pitchFamily="2" charset="-79"/>
              </a:rPr>
              <a:t>Durham &amp; CLS School Games – Physical Activity Timetable</a:t>
            </a:r>
            <a:br>
              <a:rPr lang="en-GB" sz="2400" b="1" u="sng" dirty="0">
                <a:latin typeface="Aharoni" panose="02010803020104030203" pitchFamily="2" charset="-79"/>
                <a:cs typeface="Aharoni" panose="02010803020104030203" pitchFamily="2" charset="-79"/>
              </a:rPr>
            </a:br>
            <a:r>
              <a:rPr lang="en-GB" sz="2400" b="1" u="sng" dirty="0">
                <a:latin typeface="Aharoni" panose="02010803020104030203" pitchFamily="2" charset="-79"/>
                <a:cs typeface="Aharoni" panose="02010803020104030203" pitchFamily="2" charset="-79"/>
              </a:rPr>
              <a:t> Week 6 – Key Stage 1 (Year 1 &amp; 2) </a:t>
            </a:r>
          </a:p>
        </p:txBody>
      </p:sp>
      <p:pic>
        <p:nvPicPr>
          <p:cNvPr id="4" name="Picture 2" descr="Home Page - Durham &amp; Chester-le-Street School Sports Partnership">
            <a:extLst>
              <a:ext uri="{FF2B5EF4-FFF2-40B4-BE49-F238E27FC236}">
                <a16:creationId xmlns:a16="http://schemas.microsoft.com/office/drawing/2014/main" id="{BE2AA285-67E3-4A11-A504-7B3D4910EBC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7054" y="365125"/>
            <a:ext cx="1104972" cy="912608"/>
          </a:xfrm>
          <a:custGeom>
            <a:avLst/>
            <a:gdLst/>
            <a:ahLst/>
            <a:cxnLst/>
            <a:rect l="l" t="t" r="r" b="b"/>
            <a:pathLst>
              <a:path w="5017317" h="5380277">
                <a:moveTo>
                  <a:pt x="0" y="0"/>
                </a:moveTo>
                <a:lnTo>
                  <a:pt x="5017317" y="0"/>
                </a:lnTo>
                <a:lnTo>
                  <a:pt x="5017317" y="5380277"/>
                </a:lnTo>
                <a:lnTo>
                  <a:pt x="0" y="5380277"/>
                </a:lnTo>
                <a:close/>
              </a:path>
            </a:pathLst>
          </a:custGeom>
          <a:noFill/>
          <a:extLst>
            <a:ext uri="{909E8E84-426E-40DD-AFC4-6F175D3DCCD1}">
              <a14:hiddenFill xmlns:a14="http://schemas.microsoft.com/office/drawing/2010/main">
                <a:solidFill>
                  <a:srgbClr val="FFFFFF"/>
                </a:solidFill>
              </a14:hiddenFill>
            </a:ext>
          </a:extLst>
        </p:spPr>
      </p:pic>
      <p:pic>
        <p:nvPicPr>
          <p:cNvPr id="2050" name="Picture 2" descr="School Games (@YourSchoolGames) | Twitter">
            <a:extLst>
              <a:ext uri="{FF2B5EF4-FFF2-40B4-BE49-F238E27FC236}">
                <a16:creationId xmlns:a16="http://schemas.microsoft.com/office/drawing/2014/main" id="{B25FD32E-3393-46E5-B408-FC257FF9CD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0" y="0"/>
            <a:ext cx="1905000" cy="1905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7">
            <a:extLst>
              <a:ext uri="{FF2B5EF4-FFF2-40B4-BE49-F238E27FC236}">
                <a16:creationId xmlns:a16="http://schemas.microsoft.com/office/drawing/2014/main" id="{2416A3C5-A128-4377-B5D3-15E4638521D9}"/>
              </a:ext>
            </a:extLst>
          </p:cNvPr>
          <p:cNvGraphicFramePr>
            <a:graphicFrameLocks noGrp="1"/>
          </p:cNvGraphicFramePr>
          <p:nvPr>
            <p:extLst>
              <p:ext uri="{D42A27DB-BD31-4B8C-83A1-F6EECF244321}">
                <p14:modId xmlns:p14="http://schemas.microsoft.com/office/powerpoint/2010/main" val="1531102569"/>
              </p:ext>
            </p:extLst>
          </p:nvPr>
        </p:nvGraphicFramePr>
        <p:xfrm>
          <a:off x="133161" y="1277733"/>
          <a:ext cx="11925678" cy="5120640"/>
        </p:xfrm>
        <a:graphic>
          <a:graphicData uri="http://schemas.openxmlformats.org/drawingml/2006/table">
            <a:tbl>
              <a:tblPr firstRow="1" bandRow="1">
                <a:tableStyleId>{5C22544A-7EE6-4342-B048-85BDC9FD1C3A}</a:tableStyleId>
              </a:tblPr>
              <a:tblGrid>
                <a:gridCol w="1987613">
                  <a:extLst>
                    <a:ext uri="{9D8B030D-6E8A-4147-A177-3AD203B41FA5}">
                      <a16:colId xmlns:a16="http://schemas.microsoft.com/office/drawing/2014/main" val="2797980804"/>
                    </a:ext>
                  </a:extLst>
                </a:gridCol>
                <a:gridCol w="1987613">
                  <a:extLst>
                    <a:ext uri="{9D8B030D-6E8A-4147-A177-3AD203B41FA5}">
                      <a16:colId xmlns:a16="http://schemas.microsoft.com/office/drawing/2014/main" val="1147795439"/>
                    </a:ext>
                  </a:extLst>
                </a:gridCol>
                <a:gridCol w="1987613">
                  <a:extLst>
                    <a:ext uri="{9D8B030D-6E8A-4147-A177-3AD203B41FA5}">
                      <a16:colId xmlns:a16="http://schemas.microsoft.com/office/drawing/2014/main" val="49219613"/>
                    </a:ext>
                  </a:extLst>
                </a:gridCol>
                <a:gridCol w="1987613">
                  <a:extLst>
                    <a:ext uri="{9D8B030D-6E8A-4147-A177-3AD203B41FA5}">
                      <a16:colId xmlns:a16="http://schemas.microsoft.com/office/drawing/2014/main" val="3757954228"/>
                    </a:ext>
                  </a:extLst>
                </a:gridCol>
                <a:gridCol w="1987613">
                  <a:extLst>
                    <a:ext uri="{9D8B030D-6E8A-4147-A177-3AD203B41FA5}">
                      <a16:colId xmlns:a16="http://schemas.microsoft.com/office/drawing/2014/main" val="2648373400"/>
                    </a:ext>
                  </a:extLst>
                </a:gridCol>
                <a:gridCol w="1987613">
                  <a:extLst>
                    <a:ext uri="{9D8B030D-6E8A-4147-A177-3AD203B41FA5}">
                      <a16:colId xmlns:a16="http://schemas.microsoft.com/office/drawing/2014/main" val="1314765339"/>
                    </a:ext>
                  </a:extLst>
                </a:gridCol>
              </a:tblGrid>
              <a:tr h="499534">
                <a:tc>
                  <a:txBody>
                    <a:bodyPr/>
                    <a:lstStyle/>
                    <a:p>
                      <a:endParaRPr lang="en-GB" dirty="0"/>
                    </a:p>
                  </a:txBody>
                  <a:tcPr/>
                </a:tc>
                <a:tc>
                  <a:txBody>
                    <a:bodyPr/>
                    <a:lstStyle/>
                    <a:p>
                      <a:r>
                        <a:rPr lang="en-GB" dirty="0"/>
                        <a:t>MONDAY</a:t>
                      </a:r>
                    </a:p>
                    <a:p>
                      <a:endParaRPr lang="en-GB" dirty="0"/>
                    </a:p>
                  </a:txBody>
                  <a:tcPr/>
                </a:tc>
                <a:tc>
                  <a:txBody>
                    <a:bodyPr/>
                    <a:lstStyle/>
                    <a:p>
                      <a:r>
                        <a:rPr lang="en-GB" dirty="0"/>
                        <a:t>TUESDAY</a:t>
                      </a:r>
                    </a:p>
                    <a:p>
                      <a:endParaRPr lang="en-GB" dirty="0"/>
                    </a:p>
                  </a:txBody>
                  <a:tcPr/>
                </a:tc>
                <a:tc>
                  <a:txBody>
                    <a:bodyPr/>
                    <a:lstStyle/>
                    <a:p>
                      <a:r>
                        <a:rPr lang="en-GB" dirty="0"/>
                        <a:t>WEDNESDAY</a:t>
                      </a:r>
                    </a:p>
                    <a:p>
                      <a:endParaRPr lang="en-GB" dirty="0"/>
                    </a:p>
                  </a:txBody>
                  <a:tcPr/>
                </a:tc>
                <a:tc>
                  <a:txBody>
                    <a:bodyPr/>
                    <a:lstStyle/>
                    <a:p>
                      <a:r>
                        <a:rPr lang="en-GB" dirty="0"/>
                        <a:t>THURSDAY </a:t>
                      </a:r>
                    </a:p>
                  </a:txBody>
                  <a:tcPr/>
                </a:tc>
                <a:tc>
                  <a:txBody>
                    <a:bodyPr/>
                    <a:lstStyle/>
                    <a:p>
                      <a:r>
                        <a:rPr lang="en-GB" dirty="0"/>
                        <a:t>FRIDAY</a:t>
                      </a:r>
                    </a:p>
                    <a:p>
                      <a:endParaRPr lang="en-GB" dirty="0"/>
                    </a:p>
                  </a:txBody>
                  <a:tcPr/>
                </a:tc>
                <a:extLst>
                  <a:ext uri="{0D108BD9-81ED-4DB2-BD59-A6C34878D82A}">
                    <a16:rowId xmlns:a16="http://schemas.microsoft.com/office/drawing/2014/main" val="1187268090"/>
                  </a:ext>
                </a:extLst>
              </a:tr>
              <a:tr h="1124279">
                <a:tc>
                  <a:txBody>
                    <a:bodyPr/>
                    <a:lstStyle/>
                    <a:p>
                      <a:r>
                        <a:rPr lang="en-GB" dirty="0"/>
                        <a:t>PHYSICAL </a:t>
                      </a:r>
                    </a:p>
                    <a:p>
                      <a:r>
                        <a:rPr lang="en-GB" dirty="0"/>
                        <a:t>ACTIVITY</a:t>
                      </a:r>
                    </a:p>
                  </a:txBody>
                  <a:tcPr/>
                </a:tc>
                <a:tc>
                  <a:txBody>
                    <a:bodyPr/>
                    <a:lstStyle/>
                    <a:p>
                      <a:r>
                        <a:rPr lang="en-US" sz="1200" dirty="0"/>
                        <a:t>Learn how to warm up.  Follow the instructions of </a:t>
                      </a:r>
                      <a:r>
                        <a:rPr lang="en-US" sz="1200" b="1" u="sng" dirty="0"/>
                        <a:t>slide 3</a:t>
                      </a:r>
                      <a:r>
                        <a:rPr lang="en-US" sz="1200" dirty="0"/>
                        <a:t>.</a:t>
                      </a:r>
                    </a:p>
                    <a:p>
                      <a:endParaRPr lang="en-US" sz="1200" dirty="0"/>
                    </a:p>
                    <a:p>
                      <a:r>
                        <a:rPr lang="en-US" sz="1200" dirty="0"/>
                        <a:t>Can you tell someone at home why we warm up our bodies before taking part in a sport?</a:t>
                      </a:r>
                      <a:endParaRPr lang="en-GB" sz="1200" dirty="0"/>
                    </a:p>
                  </a:txBody>
                  <a:tcPr/>
                </a:tc>
                <a:tc>
                  <a:txBody>
                    <a:bodyPr/>
                    <a:lstStyle/>
                    <a:p>
                      <a:pPr rtl="0"/>
                      <a:r>
                        <a:rPr lang="en-US" sz="1200" dirty="0"/>
                        <a:t>Keep trying different moves to warm up your body.  Follow the instructions on </a:t>
                      </a:r>
                      <a:r>
                        <a:rPr lang="en-US" sz="1200" b="1" u="sng" dirty="0"/>
                        <a:t>slide 5.</a:t>
                      </a:r>
                    </a:p>
                    <a:p>
                      <a:pPr rtl="0"/>
                      <a:endParaRPr lang="en-US" sz="1200" dirty="0"/>
                    </a:p>
                    <a:p>
                      <a:pPr rtl="0"/>
                      <a:r>
                        <a:rPr lang="en-US" sz="1200" dirty="0"/>
                        <a:t>Can you add any other movements that could warm you up?  </a:t>
                      </a:r>
                    </a:p>
                  </a:txBody>
                  <a:tcPr/>
                </a:tc>
                <a:tc>
                  <a:txBody>
                    <a:bodyPr/>
                    <a:lstStyle/>
                    <a:p>
                      <a:r>
                        <a:rPr lang="en-US" sz="1200" dirty="0"/>
                        <a:t>It’s cool down day!!  Can you follow the movements on </a:t>
                      </a:r>
                      <a:r>
                        <a:rPr lang="en-US" sz="1200" b="1" u="sng" dirty="0"/>
                        <a:t>slide 6 </a:t>
                      </a:r>
                      <a:r>
                        <a:rPr lang="en-US" sz="1200" dirty="0"/>
                        <a:t>which helps to cool your body down.  Try these cool down straight after you have been playing a physically active game.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Select a fitness video from our website under videos to take part in today.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hlinkClick r:id="rId4"/>
                        </a:rPr>
                        <a:t>https://durhamcls-ssp.co.uk/home-resources/</a:t>
                      </a:r>
                      <a:endParaRPr lang="en-US" sz="1100" dirty="0"/>
                    </a:p>
                  </a:txBody>
                  <a:tcPr/>
                </a:tc>
                <a:tc>
                  <a:txBody>
                    <a:bodyPr/>
                    <a:lstStyle/>
                    <a:p>
                      <a:pPr rtl="0"/>
                      <a:r>
                        <a:rPr lang="en-US" sz="1200" b="0" dirty="0">
                          <a:effectLst/>
                        </a:rPr>
                        <a:t>Take part in Gemma’s Zumba toning routine.  Check it our on our website under video’s, Zumba, toning routine.  Enjoy!!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4"/>
                        </a:rPr>
                        <a:t>https://durhamcls-ssp.co.uk/home-resources/</a:t>
                      </a:r>
                      <a:endParaRPr lang="en-US" sz="1200" dirty="0"/>
                    </a:p>
                    <a:p>
                      <a:pPr rtl="0"/>
                      <a:endParaRPr lang="en-US" sz="1200" b="0" dirty="0">
                        <a:effectLst/>
                      </a:endParaRPr>
                    </a:p>
                    <a:p>
                      <a:pPr rtl="0"/>
                      <a:endParaRPr lang="en-US" sz="1200" b="0" dirty="0">
                        <a:effectLst/>
                      </a:endParaRPr>
                    </a:p>
                  </a:txBody>
                  <a:tcPr/>
                </a:tc>
                <a:extLst>
                  <a:ext uri="{0D108BD9-81ED-4DB2-BD59-A6C34878D82A}">
                    <a16:rowId xmlns:a16="http://schemas.microsoft.com/office/drawing/2014/main" val="1738279298"/>
                  </a:ext>
                </a:extLst>
              </a:tr>
              <a:tr h="1301014">
                <a:tc>
                  <a:txBody>
                    <a:bodyPr/>
                    <a:lstStyle/>
                    <a:p>
                      <a:r>
                        <a:rPr lang="en-GB" dirty="0"/>
                        <a:t>SCHOOL GAMES VALUES ACTIVITY</a:t>
                      </a:r>
                    </a:p>
                  </a:txBody>
                  <a:tcPr/>
                </a:tc>
                <a:tc>
                  <a:txBody>
                    <a:bodyPr/>
                    <a:lstStyle/>
                    <a:p>
                      <a:r>
                        <a:rPr lang="en-US" sz="1200" kern="1200" dirty="0">
                          <a:solidFill>
                            <a:schemeClr val="dk1"/>
                          </a:solidFill>
                          <a:effectLst/>
                          <a:latin typeface="+mn-lt"/>
                          <a:ea typeface="+mn-ea"/>
                          <a:cs typeface="+mn-cs"/>
                        </a:rPr>
                        <a:t>Self Belief</a:t>
                      </a:r>
                    </a:p>
                    <a:p>
                      <a:endParaRPr lang="en-US" sz="1200" kern="1200" dirty="0">
                        <a:solidFill>
                          <a:schemeClr val="dk1"/>
                        </a:solidFill>
                        <a:effectLst/>
                        <a:latin typeface="+mn-lt"/>
                        <a:ea typeface="+mn-ea"/>
                        <a:cs typeface="+mn-cs"/>
                      </a:endParaRPr>
                    </a:p>
                    <a:p>
                      <a:r>
                        <a:rPr lang="en-GB" sz="1200" dirty="0">
                          <a:solidFill>
                            <a:schemeClr val="tx1"/>
                          </a:solidFill>
                        </a:rPr>
                        <a:t>Ask an adult to help you complete the self belief activity </a:t>
                      </a:r>
                      <a:r>
                        <a:rPr lang="en-GB" sz="1200" b="1" u="sng" dirty="0">
                          <a:solidFill>
                            <a:schemeClr val="tx1"/>
                          </a:solidFill>
                        </a:rPr>
                        <a:t>(slide 4).</a:t>
                      </a:r>
                    </a:p>
                  </a:txBody>
                  <a:tcPr/>
                </a:tc>
                <a:tc>
                  <a:txBody>
                    <a:bodyPr/>
                    <a:lstStyle/>
                    <a:p>
                      <a:r>
                        <a:rPr lang="en-US" sz="1200" dirty="0">
                          <a:solidFill>
                            <a:srgbClr val="DD07B4"/>
                          </a:solidFill>
                        </a:rPr>
                        <a:t>Passion</a:t>
                      </a:r>
                    </a:p>
                    <a:p>
                      <a:r>
                        <a:rPr lang="en-US" sz="1200" dirty="0">
                          <a:solidFill>
                            <a:srgbClr val="DD07B4"/>
                          </a:solidFill>
                        </a:rPr>
                        <a:t>Can you come up with 6 words that describe your passion for something.  Tell an adult your words and what you are passionate about!</a:t>
                      </a:r>
                    </a:p>
                  </a:txBody>
                  <a:tcPr/>
                </a:tc>
                <a:tc>
                  <a:txBody>
                    <a:bodyPr/>
                    <a:lstStyle/>
                    <a:p>
                      <a:r>
                        <a:rPr lang="en-US" sz="1200" dirty="0">
                          <a:solidFill>
                            <a:srgbClr val="00B0F0"/>
                          </a:solidFill>
                        </a:rPr>
                        <a:t>Honesty</a:t>
                      </a:r>
                    </a:p>
                    <a:p>
                      <a:endParaRPr lang="en-US" sz="1200" dirty="0">
                        <a:solidFill>
                          <a:srgbClr val="00B0F0"/>
                        </a:solidFill>
                      </a:endParaRPr>
                    </a:p>
                    <a:p>
                      <a:r>
                        <a:rPr lang="en-US" sz="1200" dirty="0">
                          <a:solidFill>
                            <a:srgbClr val="00B0F0"/>
                          </a:solidFill>
                        </a:rPr>
                        <a:t>Can you complete the honesty worksheet on </a:t>
                      </a:r>
                      <a:r>
                        <a:rPr lang="en-US" sz="1200" b="1" i="0" u="sng" dirty="0">
                          <a:solidFill>
                            <a:srgbClr val="00B0F0"/>
                          </a:solidFill>
                        </a:rPr>
                        <a:t>slide 7. </a:t>
                      </a:r>
                    </a:p>
                  </a:txBody>
                  <a:tcPr/>
                </a:tc>
                <a:tc>
                  <a:txBody>
                    <a:bodyPr/>
                    <a:lstStyle/>
                    <a:p>
                      <a:pPr rtl="0"/>
                      <a:r>
                        <a:rPr lang="en-GB" sz="1200" b="0" dirty="0">
                          <a:solidFill>
                            <a:srgbClr val="FFC000"/>
                          </a:solidFill>
                          <a:effectLst/>
                        </a:rPr>
                        <a:t>Determination</a:t>
                      </a:r>
                    </a:p>
                    <a:p>
                      <a:pPr rtl="0"/>
                      <a:endParaRPr lang="en-GB" sz="1200" b="0" dirty="0">
                        <a:solidFill>
                          <a:srgbClr val="FFC000"/>
                        </a:solidFill>
                        <a:effectLst/>
                      </a:endParaRPr>
                    </a:p>
                    <a:p>
                      <a:pPr rtl="0"/>
                      <a:r>
                        <a:rPr lang="en-GB" sz="1200" b="0" dirty="0">
                          <a:solidFill>
                            <a:srgbClr val="FFC000"/>
                          </a:solidFill>
                          <a:effectLst/>
                        </a:rPr>
                        <a:t>Colour in the determination sheet  (</a:t>
                      </a:r>
                      <a:r>
                        <a:rPr lang="en-GB" sz="1200" b="1" u="sng" dirty="0">
                          <a:solidFill>
                            <a:srgbClr val="FFC000"/>
                          </a:solidFill>
                          <a:effectLst/>
                        </a:rPr>
                        <a:t>slide 8</a:t>
                      </a:r>
                      <a:r>
                        <a:rPr lang="en-GB" sz="1200" b="0" dirty="0">
                          <a:solidFill>
                            <a:srgbClr val="FFC000"/>
                          </a:solidFill>
                          <a:effectLst/>
                        </a:rPr>
                        <a:t>) and tell someone at home how you show determination when something is hard to do!!</a:t>
                      </a:r>
                    </a:p>
                  </a:txBody>
                  <a:tcPr/>
                </a:tc>
                <a:tc>
                  <a:txBody>
                    <a:bodyPr/>
                    <a:lstStyle/>
                    <a:p>
                      <a:pPr rtl="0"/>
                      <a:r>
                        <a:rPr lang="en-US" sz="1200" b="0" i="0" u="none" strike="noStrike" kern="1200" dirty="0">
                          <a:solidFill>
                            <a:srgbClr val="00B050"/>
                          </a:solidFill>
                          <a:effectLst/>
                          <a:latin typeface="+mn-lt"/>
                          <a:ea typeface="+mn-ea"/>
                          <a:cs typeface="+mn-cs"/>
                        </a:rPr>
                        <a:t>Team Work</a:t>
                      </a:r>
                      <a:endParaRPr lang="en-US" sz="1200" b="0" dirty="0">
                        <a:solidFill>
                          <a:srgbClr val="00B050"/>
                        </a:solidFill>
                        <a:effectLst/>
                      </a:endParaRPr>
                    </a:p>
                    <a:p>
                      <a:pPr rtl="0"/>
                      <a:r>
                        <a:rPr lang="en-US" sz="1200" b="0" i="0" u="none" strike="noStrike" kern="1200" dirty="0">
                          <a:solidFill>
                            <a:srgbClr val="00B050"/>
                          </a:solidFill>
                          <a:effectLst/>
                          <a:latin typeface="+mn-lt"/>
                          <a:ea typeface="+mn-ea"/>
                          <a:cs typeface="+mn-cs"/>
                        </a:rPr>
                        <a:t> Can you show teamwork in organising your sports day?  Make sure everyone has a role to do!!  </a:t>
                      </a:r>
                      <a:endParaRPr lang="en-US" sz="1200" b="0" dirty="0">
                        <a:solidFill>
                          <a:srgbClr val="00B050"/>
                        </a:solidFill>
                        <a:effectLst/>
                      </a:endParaRPr>
                    </a:p>
                  </a:txBody>
                  <a:tcPr/>
                </a:tc>
                <a:extLst>
                  <a:ext uri="{0D108BD9-81ED-4DB2-BD59-A6C34878D82A}">
                    <a16:rowId xmlns:a16="http://schemas.microsoft.com/office/drawing/2014/main" val="4160562197"/>
                  </a:ext>
                </a:extLst>
              </a:tr>
              <a:tr h="992364">
                <a:tc>
                  <a:txBody>
                    <a:bodyPr/>
                    <a:lstStyle/>
                    <a:p>
                      <a:r>
                        <a:rPr lang="en-GB" dirty="0"/>
                        <a:t>CHALLENGE</a:t>
                      </a:r>
                    </a:p>
                    <a:p>
                      <a:r>
                        <a:rPr lang="en-GB" dirty="0"/>
                        <a:t>ACTIVITY</a:t>
                      </a:r>
                    </a:p>
                  </a:txBody>
                  <a:tcPr/>
                </a:tc>
                <a:tc>
                  <a:txBody>
                    <a:bodyPr/>
                    <a:lstStyle/>
                    <a:p>
                      <a:r>
                        <a:rPr lang="en-US" sz="1200" dirty="0"/>
                        <a:t>Can you challenge the coach in the fast feet challenge?  Found on our website under videos, beat the coach.</a:t>
                      </a:r>
                    </a:p>
                    <a:p>
                      <a:endParaRPr lang="en-US" sz="1200" dirty="0"/>
                    </a:p>
                    <a:p>
                      <a:r>
                        <a:rPr lang="en-US" sz="1200" dirty="0">
                          <a:hlinkClick r:id="rId5"/>
                        </a:rPr>
                        <a:t>Click here for Video</a:t>
                      </a:r>
                      <a:r>
                        <a:rPr lang="en-US" sz="1200"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Can you challenge the coach in the slalom run? Found on our website under videos, beat the coach.</a:t>
                      </a:r>
                    </a:p>
                    <a:p>
                      <a:r>
                        <a:rPr lang="en-US" sz="1200" dirty="0"/>
                        <a:t> </a:t>
                      </a:r>
                    </a:p>
                    <a:p>
                      <a:r>
                        <a:rPr lang="en-US" sz="1200" dirty="0">
                          <a:hlinkClick r:id="rId6"/>
                        </a:rPr>
                        <a:t>Click here for Video</a:t>
                      </a:r>
                      <a:r>
                        <a:rPr lang="en-US" sz="1200"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Can you challenge the coach in the speed bounce challenge? Found on our website under videos, beat the coach.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7"/>
                        </a:rPr>
                        <a:t>Click here for Video</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Can you challenge the coach in the mountain climber challenge? Found on our website under videos, beat the coach.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hlinkClick r:id="rId8"/>
                        </a:rPr>
                        <a:t>Click here for Video</a:t>
                      </a:r>
                      <a:endParaRPr lang="en-US" sz="1200" dirty="0"/>
                    </a:p>
                  </a:txBody>
                  <a:tcPr/>
                </a:tc>
                <a:tc>
                  <a:txBody>
                    <a:bodyPr/>
                    <a:lstStyle/>
                    <a:p>
                      <a:r>
                        <a:rPr lang="en-US" sz="1200" dirty="0"/>
                        <a:t>Can you and your family organize a simple sports day?  You need to have 5 activities.  Make sure you </a:t>
                      </a:r>
                      <a:r>
                        <a:rPr lang="en-US" sz="1200" dirty="0" err="1"/>
                        <a:t>organise</a:t>
                      </a:r>
                      <a:r>
                        <a:rPr lang="en-US" sz="1200" dirty="0"/>
                        <a:t> a winners prize and participation prizes.  Good luck.</a:t>
                      </a:r>
                      <a:endParaRPr lang="en-GB" sz="1200" dirty="0"/>
                    </a:p>
                  </a:txBody>
                  <a:tcPr/>
                </a:tc>
                <a:extLst>
                  <a:ext uri="{0D108BD9-81ED-4DB2-BD59-A6C34878D82A}">
                    <a16:rowId xmlns:a16="http://schemas.microsoft.com/office/drawing/2014/main" val="1361170602"/>
                  </a:ext>
                </a:extLst>
              </a:tr>
            </a:tbl>
          </a:graphicData>
        </a:graphic>
      </p:graphicFrame>
    </p:spTree>
    <p:extLst>
      <p:ext uri="{BB962C8B-B14F-4D97-AF65-F5344CB8AC3E}">
        <p14:creationId xmlns:p14="http://schemas.microsoft.com/office/powerpoint/2010/main" val="371474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screenshot of a social media post of a person&#10;&#10;Description automatically generated">
            <a:extLst>
              <a:ext uri="{FF2B5EF4-FFF2-40B4-BE49-F238E27FC236}">
                <a16:creationId xmlns:a16="http://schemas.microsoft.com/office/drawing/2014/main" id="{207C9C26-A8E8-4711-9FE1-A624F093E0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354" y="168811"/>
            <a:ext cx="11324492" cy="6471139"/>
          </a:xfrm>
          <a:prstGeom prst="rect">
            <a:avLst/>
          </a:prstGeom>
        </p:spPr>
      </p:pic>
    </p:spTree>
    <p:extLst>
      <p:ext uri="{BB962C8B-B14F-4D97-AF65-F5344CB8AC3E}">
        <p14:creationId xmlns:p14="http://schemas.microsoft.com/office/powerpoint/2010/main" val="357707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CE08DAD4-CE94-443D-95F9-3C8F4C1EF4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5" y="0"/>
            <a:ext cx="11521440" cy="6858000"/>
          </a:xfrm>
          <a:prstGeom prst="rect">
            <a:avLst/>
          </a:prstGeom>
        </p:spPr>
      </p:pic>
    </p:spTree>
    <p:extLst>
      <p:ext uri="{BB962C8B-B14F-4D97-AF65-F5344CB8AC3E}">
        <p14:creationId xmlns:p14="http://schemas.microsoft.com/office/powerpoint/2010/main" val="71528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43AE-86DF-424E-B1D5-06CE99BC060F}"/>
              </a:ext>
            </a:extLst>
          </p:cNvPr>
          <p:cNvSpPr>
            <a:spLocks noGrp="1"/>
          </p:cNvSpPr>
          <p:nvPr>
            <p:ph type="ctrTitle"/>
          </p:nvPr>
        </p:nvSpPr>
        <p:spPr>
          <a:xfrm>
            <a:off x="225083" y="154744"/>
            <a:ext cx="11648049" cy="6527409"/>
          </a:xfrm>
        </p:spPr>
        <p:txBody>
          <a:bodyPr/>
          <a:lstStyle/>
          <a:p>
            <a:endParaRPr lang="en-GB" dirty="0"/>
          </a:p>
        </p:txBody>
      </p:sp>
      <p:pic>
        <p:nvPicPr>
          <p:cNvPr id="5" name="Picture 4" descr="A screenshot of a cell phone&#10;&#10;Description automatically generated">
            <a:extLst>
              <a:ext uri="{FF2B5EF4-FFF2-40B4-BE49-F238E27FC236}">
                <a16:creationId xmlns:a16="http://schemas.microsoft.com/office/drawing/2014/main" id="{A54B362B-4FD1-4CCC-96D8-78B08CBDCB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551" y="351692"/>
            <a:ext cx="9566031" cy="5739619"/>
          </a:xfrm>
          <a:prstGeom prst="rect">
            <a:avLst/>
          </a:prstGeom>
        </p:spPr>
      </p:pic>
    </p:spTree>
    <p:extLst>
      <p:ext uri="{BB962C8B-B14F-4D97-AF65-F5344CB8AC3E}">
        <p14:creationId xmlns:p14="http://schemas.microsoft.com/office/powerpoint/2010/main" val="2359840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B0CE3D35-B9A8-4B59-823D-40E4634938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7618" y="576775"/>
            <a:ext cx="10100603" cy="5500468"/>
          </a:xfrm>
          <a:prstGeom prst="rect">
            <a:avLst/>
          </a:prstGeom>
        </p:spPr>
      </p:pic>
    </p:spTree>
    <p:extLst>
      <p:ext uri="{BB962C8B-B14F-4D97-AF65-F5344CB8AC3E}">
        <p14:creationId xmlns:p14="http://schemas.microsoft.com/office/powerpoint/2010/main" val="39798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B469A58A-FDEB-4439-80FD-6002976E4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609" y="182880"/>
            <a:ext cx="11535507" cy="6485206"/>
          </a:xfrm>
          <a:prstGeom prst="rect">
            <a:avLst/>
          </a:prstGeom>
        </p:spPr>
      </p:pic>
    </p:spTree>
    <p:extLst>
      <p:ext uri="{BB962C8B-B14F-4D97-AF65-F5344CB8AC3E}">
        <p14:creationId xmlns:p14="http://schemas.microsoft.com/office/powerpoint/2010/main" val="51891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text on a white background&#10;&#10;Description automatically generated">
            <a:extLst>
              <a:ext uri="{FF2B5EF4-FFF2-40B4-BE49-F238E27FC236}">
                <a16:creationId xmlns:a16="http://schemas.microsoft.com/office/drawing/2014/main" id="{7462EA43-568E-4ADF-905C-4857E8C93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57" y="211015"/>
            <a:ext cx="11324491" cy="6646985"/>
          </a:xfrm>
          <a:prstGeom prst="rect">
            <a:avLst/>
          </a:prstGeom>
        </p:spPr>
      </p:pic>
    </p:spTree>
    <p:extLst>
      <p:ext uri="{BB962C8B-B14F-4D97-AF65-F5344CB8AC3E}">
        <p14:creationId xmlns:p14="http://schemas.microsoft.com/office/powerpoint/2010/main" val="2984349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641</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Aharoni</vt:lpstr>
      <vt:lpstr>Arial</vt:lpstr>
      <vt:lpstr>Calibri</vt:lpstr>
      <vt:lpstr>Calibri Light</vt:lpstr>
      <vt:lpstr>Office Theme</vt:lpstr>
      <vt:lpstr>We all know the benefits of being physically active .  When times are tough and it is difficult to get outdoors, it can be quite tricky to come up with ideas to keep the children occupied and active.  With modern technology, there are numerous websites available to support physical activity at home; not just for children, but for the whole family.  Most activities only take around 5-30 minutes to complete, so it can fit easily into the day.  Here are some ideas and resources we think you might find useful placed in a weekly activity timetable.  You can adapt the timetable to suit your own needs!  If you have any further activities you recommend, please let us know and we can share them with everyone else.  </vt:lpstr>
      <vt:lpstr>        Durham &amp; CLS School Games – Physical Activity Timetable  Week 6 – Key Stage 1 (Year 1 &amp; 2)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all know the benefits of being physically active .  When times are tough and it is difficult to get outdoors, it can be quite tricky to come up with ideas to keep the children occupied and active.  With modern technology, there are numerous websites available to support physical activity at home; not just for children, but for the whole family.  Most activities only take around 5-30 minutes to complete, so it can fit easily into the day.  Here are some ideas and resources we think you might find useful placed in a weekly activity timetable.  You can adapt the timetable to suit your own needs!  If you have any further activities you recommend, please let us know and we can share them with everyone else.</dc:title>
  <dc:creator>Chris Boundy</dc:creator>
  <cp:lastModifiedBy>Emma Nichol</cp:lastModifiedBy>
  <cp:revision>36</cp:revision>
  <dcterms:created xsi:type="dcterms:W3CDTF">2020-06-15T08:29:43Z</dcterms:created>
  <dcterms:modified xsi:type="dcterms:W3CDTF">2020-07-10T08:32:01Z</dcterms:modified>
</cp:coreProperties>
</file>