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3" r:id="rId7"/>
    <p:sldId id="267" r:id="rId8"/>
    <p:sldId id="268" r:id="rId9"/>
    <p:sldId id="260" r:id="rId10"/>
    <p:sldId id="269" r:id="rId11"/>
    <p:sldId id="266" r:id="rId12"/>
    <p:sldId id="262"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07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Boundy" userId="b6bc10a7ccffbd51" providerId="LiveId" clId="{738D51C2-5344-4680-B3F6-7ACA6AF33390}"/>
    <pc:docChg chg="modSld sldOrd">
      <pc:chgData name="Chris Boundy" userId="b6bc10a7ccffbd51" providerId="LiveId" clId="{738D51C2-5344-4680-B3F6-7ACA6AF33390}" dt="2020-07-02T14:50:47.327" v="100" actId="20577"/>
      <pc:docMkLst>
        <pc:docMk/>
      </pc:docMkLst>
      <pc:sldChg chg="modSp mod">
        <pc:chgData name="Chris Boundy" userId="b6bc10a7ccffbd51" providerId="LiveId" clId="{738D51C2-5344-4680-B3F6-7ACA6AF33390}" dt="2020-07-02T14:50:47.327" v="100" actId="20577"/>
        <pc:sldMkLst>
          <pc:docMk/>
          <pc:sldMk cId="3714744745" sldId="257"/>
        </pc:sldMkLst>
        <pc:spChg chg="mod">
          <ac:chgData name="Chris Boundy" userId="b6bc10a7ccffbd51" providerId="LiveId" clId="{738D51C2-5344-4680-B3F6-7ACA6AF33390}" dt="2020-07-02T14:50:21.438" v="54" actId="20577"/>
          <ac:spMkLst>
            <pc:docMk/>
            <pc:sldMk cId="3714744745" sldId="257"/>
            <ac:spMk id="2" creationId="{A6419C51-6404-4F9E-9850-48415B242C0A}"/>
          </ac:spMkLst>
        </pc:spChg>
        <pc:graphicFrameChg chg="modGraphic">
          <ac:chgData name="Chris Boundy" userId="b6bc10a7ccffbd51" providerId="LiveId" clId="{738D51C2-5344-4680-B3F6-7ACA6AF33390}" dt="2020-07-02T14:50:47.327" v="100" actId="20577"/>
          <ac:graphicFrameMkLst>
            <pc:docMk/>
            <pc:sldMk cId="3714744745" sldId="257"/>
            <ac:graphicFrameMk id="7" creationId="{2416A3C5-A128-4377-B5D3-15E4638521D9}"/>
          </ac:graphicFrameMkLst>
        </pc:graphicFrameChg>
      </pc:sldChg>
      <pc:sldChg chg="ord">
        <pc:chgData name="Chris Boundy" userId="b6bc10a7ccffbd51" providerId="LiveId" clId="{738D51C2-5344-4680-B3F6-7ACA6AF33390}" dt="2020-07-02T14:46:40.172" v="34"/>
        <pc:sldMkLst>
          <pc:docMk/>
          <pc:sldMk cId="3616902308" sldId="260"/>
        </pc:sldMkLst>
      </pc:sldChg>
      <pc:sldChg chg="ord">
        <pc:chgData name="Chris Boundy" userId="b6bc10a7ccffbd51" providerId="LiveId" clId="{738D51C2-5344-4680-B3F6-7ACA6AF33390}" dt="2020-07-02T14:41:37.142" v="3"/>
        <pc:sldMkLst>
          <pc:docMk/>
          <pc:sldMk cId="1082515434" sldId="261"/>
        </pc:sldMkLst>
      </pc:sldChg>
      <pc:sldChg chg="ord">
        <pc:chgData name="Chris Boundy" userId="b6bc10a7ccffbd51" providerId="LiveId" clId="{738D51C2-5344-4680-B3F6-7ACA6AF33390}" dt="2020-07-02T14:42:42.789" v="17"/>
        <pc:sldMkLst>
          <pc:docMk/>
          <pc:sldMk cId="1931691153" sldId="263"/>
        </pc:sldMkLst>
      </pc:sldChg>
      <pc:sldChg chg="ord">
        <pc:chgData name="Chris Boundy" userId="b6bc10a7ccffbd51" providerId="LiveId" clId="{738D51C2-5344-4680-B3F6-7ACA6AF33390}" dt="2020-07-02T14:45:28.817" v="21"/>
        <pc:sldMkLst>
          <pc:docMk/>
          <pc:sldMk cId="1197245220" sldId="267"/>
        </pc:sldMkLst>
      </pc:sldChg>
      <pc:sldChg chg="ord">
        <pc:chgData name="Chris Boundy" userId="b6bc10a7ccffbd51" providerId="LiveId" clId="{738D51C2-5344-4680-B3F6-7ACA6AF33390}" dt="2020-07-02T14:46:03.816" v="28"/>
        <pc:sldMkLst>
          <pc:docMk/>
          <pc:sldMk cId="3249023800" sldId="268"/>
        </pc:sldMkLst>
      </pc:sldChg>
      <pc:sldChg chg="ord">
        <pc:chgData name="Chris Boundy" userId="b6bc10a7ccffbd51" providerId="LiveId" clId="{738D51C2-5344-4680-B3F6-7ACA6AF33390}" dt="2020-07-02T14:47:32.216" v="40"/>
        <pc:sldMkLst>
          <pc:docMk/>
          <pc:sldMk cId="982274102" sldId="2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0F7C-4767-4750-B734-22B40EE1A7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AE42652-A696-4879-A2AD-0F528A0C85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830600-B2FB-4A99-A1A9-0D71752BE66E}"/>
              </a:ext>
            </a:extLst>
          </p:cNvPr>
          <p:cNvSpPr>
            <a:spLocks noGrp="1"/>
          </p:cNvSpPr>
          <p:nvPr>
            <p:ph type="dt" sz="half" idx="10"/>
          </p:nvPr>
        </p:nvSpPr>
        <p:spPr/>
        <p:txBody>
          <a:bodyPr/>
          <a:lstStyle/>
          <a:p>
            <a:fld id="{04D113A7-FA9F-4922-A6BF-95026C255A6F}" type="datetimeFigureOut">
              <a:rPr lang="en-GB" smtClean="0"/>
              <a:t>02/07/2020</a:t>
            </a:fld>
            <a:endParaRPr lang="en-GB"/>
          </a:p>
        </p:txBody>
      </p:sp>
      <p:sp>
        <p:nvSpPr>
          <p:cNvPr id="5" name="Footer Placeholder 4">
            <a:extLst>
              <a:ext uri="{FF2B5EF4-FFF2-40B4-BE49-F238E27FC236}">
                <a16:creationId xmlns:a16="http://schemas.microsoft.com/office/drawing/2014/main" id="{3B661167-CE91-401B-A05B-A11C5B5D70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C77988-EFF7-4FDC-B2E1-9C821481AED0}"/>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108397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E6FE-6872-4D41-9255-361123C787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E684AD-8C9F-468A-8573-5BBA40E86B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397540-DAD8-4CDB-872B-934DC3E1AD6C}"/>
              </a:ext>
            </a:extLst>
          </p:cNvPr>
          <p:cNvSpPr>
            <a:spLocks noGrp="1"/>
          </p:cNvSpPr>
          <p:nvPr>
            <p:ph type="dt" sz="half" idx="10"/>
          </p:nvPr>
        </p:nvSpPr>
        <p:spPr/>
        <p:txBody>
          <a:bodyPr/>
          <a:lstStyle/>
          <a:p>
            <a:fld id="{04D113A7-FA9F-4922-A6BF-95026C255A6F}" type="datetimeFigureOut">
              <a:rPr lang="en-GB" smtClean="0"/>
              <a:t>02/07/2020</a:t>
            </a:fld>
            <a:endParaRPr lang="en-GB"/>
          </a:p>
        </p:txBody>
      </p:sp>
      <p:sp>
        <p:nvSpPr>
          <p:cNvPr id="5" name="Footer Placeholder 4">
            <a:extLst>
              <a:ext uri="{FF2B5EF4-FFF2-40B4-BE49-F238E27FC236}">
                <a16:creationId xmlns:a16="http://schemas.microsoft.com/office/drawing/2014/main" id="{D1C468D3-EFC1-4E4F-ABD4-48B6EFFA42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336928-C839-4287-8F6A-BEB045D92E39}"/>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337360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B99DC1-D948-4811-8958-D259B56237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FFEFBD-B0EC-4441-8032-F54CDBA7C4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D334BA-7D48-4742-973C-A73EA0422225}"/>
              </a:ext>
            </a:extLst>
          </p:cNvPr>
          <p:cNvSpPr>
            <a:spLocks noGrp="1"/>
          </p:cNvSpPr>
          <p:nvPr>
            <p:ph type="dt" sz="half" idx="10"/>
          </p:nvPr>
        </p:nvSpPr>
        <p:spPr/>
        <p:txBody>
          <a:bodyPr/>
          <a:lstStyle/>
          <a:p>
            <a:fld id="{04D113A7-FA9F-4922-A6BF-95026C255A6F}" type="datetimeFigureOut">
              <a:rPr lang="en-GB" smtClean="0"/>
              <a:t>02/07/2020</a:t>
            </a:fld>
            <a:endParaRPr lang="en-GB"/>
          </a:p>
        </p:txBody>
      </p:sp>
      <p:sp>
        <p:nvSpPr>
          <p:cNvPr id="5" name="Footer Placeholder 4">
            <a:extLst>
              <a:ext uri="{FF2B5EF4-FFF2-40B4-BE49-F238E27FC236}">
                <a16:creationId xmlns:a16="http://schemas.microsoft.com/office/drawing/2014/main" id="{3E48FB5E-A25C-4B78-98BF-1EF56E96EC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C71C4E-131E-49B3-8A0F-D2F3F17506A5}"/>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74205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4CBC5-6CEB-4035-BE82-8F711ABE01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AFB06C-9894-4CA7-8A43-48895163DC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9FBE60-CE49-44A1-9C47-E55B7A9B1C8C}"/>
              </a:ext>
            </a:extLst>
          </p:cNvPr>
          <p:cNvSpPr>
            <a:spLocks noGrp="1"/>
          </p:cNvSpPr>
          <p:nvPr>
            <p:ph type="dt" sz="half" idx="10"/>
          </p:nvPr>
        </p:nvSpPr>
        <p:spPr/>
        <p:txBody>
          <a:bodyPr/>
          <a:lstStyle/>
          <a:p>
            <a:fld id="{04D113A7-FA9F-4922-A6BF-95026C255A6F}" type="datetimeFigureOut">
              <a:rPr lang="en-GB" smtClean="0"/>
              <a:t>02/07/2020</a:t>
            </a:fld>
            <a:endParaRPr lang="en-GB"/>
          </a:p>
        </p:txBody>
      </p:sp>
      <p:sp>
        <p:nvSpPr>
          <p:cNvPr id="5" name="Footer Placeholder 4">
            <a:extLst>
              <a:ext uri="{FF2B5EF4-FFF2-40B4-BE49-F238E27FC236}">
                <a16:creationId xmlns:a16="http://schemas.microsoft.com/office/drawing/2014/main" id="{68AB08C0-D883-4EA0-87E2-ED21BF7085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85E629-084A-4BC2-9556-F52E41B44A2F}"/>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8017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497C0-C18F-457E-A09B-86FE3932CA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5244D8-28C7-4784-8274-D2267A04FC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05E5AE-1A6D-448D-8787-A13D054F32B3}"/>
              </a:ext>
            </a:extLst>
          </p:cNvPr>
          <p:cNvSpPr>
            <a:spLocks noGrp="1"/>
          </p:cNvSpPr>
          <p:nvPr>
            <p:ph type="dt" sz="half" idx="10"/>
          </p:nvPr>
        </p:nvSpPr>
        <p:spPr/>
        <p:txBody>
          <a:bodyPr/>
          <a:lstStyle/>
          <a:p>
            <a:fld id="{04D113A7-FA9F-4922-A6BF-95026C255A6F}" type="datetimeFigureOut">
              <a:rPr lang="en-GB" smtClean="0"/>
              <a:t>02/07/2020</a:t>
            </a:fld>
            <a:endParaRPr lang="en-GB"/>
          </a:p>
        </p:txBody>
      </p:sp>
      <p:sp>
        <p:nvSpPr>
          <p:cNvPr id="5" name="Footer Placeholder 4">
            <a:extLst>
              <a:ext uri="{FF2B5EF4-FFF2-40B4-BE49-F238E27FC236}">
                <a16:creationId xmlns:a16="http://schemas.microsoft.com/office/drawing/2014/main" id="{D2987DF0-AFD1-407F-97B6-544E2E7F40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80D52E-C93D-4E74-8FFE-FD08878586FB}"/>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31144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4C9B-313D-4C5B-987C-02EF9FEFCD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A8FC21-2EFB-4E10-BCC8-EA66C607AE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9E9037-2A0B-4218-B453-273101F5B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A922875-34C5-45EE-BD78-A7E41FD050FD}"/>
              </a:ext>
            </a:extLst>
          </p:cNvPr>
          <p:cNvSpPr>
            <a:spLocks noGrp="1"/>
          </p:cNvSpPr>
          <p:nvPr>
            <p:ph type="dt" sz="half" idx="10"/>
          </p:nvPr>
        </p:nvSpPr>
        <p:spPr/>
        <p:txBody>
          <a:bodyPr/>
          <a:lstStyle/>
          <a:p>
            <a:fld id="{04D113A7-FA9F-4922-A6BF-95026C255A6F}" type="datetimeFigureOut">
              <a:rPr lang="en-GB" smtClean="0"/>
              <a:t>02/07/2020</a:t>
            </a:fld>
            <a:endParaRPr lang="en-GB"/>
          </a:p>
        </p:txBody>
      </p:sp>
      <p:sp>
        <p:nvSpPr>
          <p:cNvPr id="6" name="Footer Placeholder 5">
            <a:extLst>
              <a:ext uri="{FF2B5EF4-FFF2-40B4-BE49-F238E27FC236}">
                <a16:creationId xmlns:a16="http://schemas.microsoft.com/office/drawing/2014/main" id="{57D31CFD-2242-4BC4-8E65-F586800C06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65DE7F-3DD0-4954-A5E7-81BB4B5A01E9}"/>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111812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496E-D3E0-4B50-B64D-3A5613C901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89B4B9-9E2D-4C52-8941-FD64D76E61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E2EB3-D802-49EE-918F-0427016F78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B2A038-C745-4722-B03B-CDDBBA138E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8BA61-637F-49D1-A2A0-4B9F37C1A8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A885FB-2C0C-49F0-9E91-4B0E4A3B2237}"/>
              </a:ext>
            </a:extLst>
          </p:cNvPr>
          <p:cNvSpPr>
            <a:spLocks noGrp="1"/>
          </p:cNvSpPr>
          <p:nvPr>
            <p:ph type="dt" sz="half" idx="10"/>
          </p:nvPr>
        </p:nvSpPr>
        <p:spPr/>
        <p:txBody>
          <a:bodyPr/>
          <a:lstStyle/>
          <a:p>
            <a:fld id="{04D113A7-FA9F-4922-A6BF-95026C255A6F}" type="datetimeFigureOut">
              <a:rPr lang="en-GB" smtClean="0"/>
              <a:t>02/07/2020</a:t>
            </a:fld>
            <a:endParaRPr lang="en-GB"/>
          </a:p>
        </p:txBody>
      </p:sp>
      <p:sp>
        <p:nvSpPr>
          <p:cNvPr id="8" name="Footer Placeholder 7">
            <a:extLst>
              <a:ext uri="{FF2B5EF4-FFF2-40B4-BE49-F238E27FC236}">
                <a16:creationId xmlns:a16="http://schemas.microsoft.com/office/drawing/2014/main" id="{E5B5A2CD-F322-4DFA-9E8C-045B45FEB4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5BA29A-AA49-4A29-93A1-3F4324CF81E2}"/>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2510935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0042-F01D-4342-97B3-EEB645D9CA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AFC929-EF53-4768-9D12-EF3E7425C3FC}"/>
              </a:ext>
            </a:extLst>
          </p:cNvPr>
          <p:cNvSpPr>
            <a:spLocks noGrp="1"/>
          </p:cNvSpPr>
          <p:nvPr>
            <p:ph type="dt" sz="half" idx="10"/>
          </p:nvPr>
        </p:nvSpPr>
        <p:spPr/>
        <p:txBody>
          <a:bodyPr/>
          <a:lstStyle/>
          <a:p>
            <a:fld id="{04D113A7-FA9F-4922-A6BF-95026C255A6F}" type="datetimeFigureOut">
              <a:rPr lang="en-GB" smtClean="0"/>
              <a:t>02/07/2020</a:t>
            </a:fld>
            <a:endParaRPr lang="en-GB"/>
          </a:p>
        </p:txBody>
      </p:sp>
      <p:sp>
        <p:nvSpPr>
          <p:cNvPr id="4" name="Footer Placeholder 3">
            <a:extLst>
              <a:ext uri="{FF2B5EF4-FFF2-40B4-BE49-F238E27FC236}">
                <a16:creationId xmlns:a16="http://schemas.microsoft.com/office/drawing/2014/main" id="{AFCFE971-C1A5-40B1-A06A-72E427463F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728B01-954B-46C0-B5F7-B672C7666A0D}"/>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2185901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9F6663-3FFA-4ADE-9659-211BCB11DC2D}"/>
              </a:ext>
            </a:extLst>
          </p:cNvPr>
          <p:cNvSpPr>
            <a:spLocks noGrp="1"/>
          </p:cNvSpPr>
          <p:nvPr>
            <p:ph type="dt" sz="half" idx="10"/>
          </p:nvPr>
        </p:nvSpPr>
        <p:spPr/>
        <p:txBody>
          <a:bodyPr/>
          <a:lstStyle/>
          <a:p>
            <a:fld id="{04D113A7-FA9F-4922-A6BF-95026C255A6F}" type="datetimeFigureOut">
              <a:rPr lang="en-GB" smtClean="0"/>
              <a:t>02/07/2020</a:t>
            </a:fld>
            <a:endParaRPr lang="en-GB"/>
          </a:p>
        </p:txBody>
      </p:sp>
      <p:sp>
        <p:nvSpPr>
          <p:cNvPr id="3" name="Footer Placeholder 2">
            <a:extLst>
              <a:ext uri="{FF2B5EF4-FFF2-40B4-BE49-F238E27FC236}">
                <a16:creationId xmlns:a16="http://schemas.microsoft.com/office/drawing/2014/main" id="{CD950569-1F10-434C-8D4F-C00AE73973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A645305-A30B-4B3F-9B8A-410D2C22BD57}"/>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76210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CF4E1-4A1F-4BE8-96FB-8F3A118520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D76695-AFF9-48CE-8B5E-EEA8CD776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94CAF3-8720-4469-BACD-C8CCBC99B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2178E8-1F2E-4EFF-96F1-22001C0FDDC3}"/>
              </a:ext>
            </a:extLst>
          </p:cNvPr>
          <p:cNvSpPr>
            <a:spLocks noGrp="1"/>
          </p:cNvSpPr>
          <p:nvPr>
            <p:ph type="dt" sz="half" idx="10"/>
          </p:nvPr>
        </p:nvSpPr>
        <p:spPr/>
        <p:txBody>
          <a:bodyPr/>
          <a:lstStyle/>
          <a:p>
            <a:fld id="{04D113A7-FA9F-4922-A6BF-95026C255A6F}" type="datetimeFigureOut">
              <a:rPr lang="en-GB" smtClean="0"/>
              <a:t>02/07/2020</a:t>
            </a:fld>
            <a:endParaRPr lang="en-GB"/>
          </a:p>
        </p:txBody>
      </p:sp>
      <p:sp>
        <p:nvSpPr>
          <p:cNvPr id="6" name="Footer Placeholder 5">
            <a:extLst>
              <a:ext uri="{FF2B5EF4-FFF2-40B4-BE49-F238E27FC236}">
                <a16:creationId xmlns:a16="http://schemas.microsoft.com/office/drawing/2014/main" id="{7E8B45DF-FAAC-4FD8-BA38-C4B4F68CD7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0B9B19-D2E5-41EF-AEA5-303B18C25728}"/>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1827348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84767-1905-4DB9-B1C1-18142452B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3968C5-953A-4CFB-87F9-2E6F8D035F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254FA02-DAC4-4A80-ADBC-3DD149940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B3E2D-BFEF-44A1-947C-3B26DCAED68F}"/>
              </a:ext>
            </a:extLst>
          </p:cNvPr>
          <p:cNvSpPr>
            <a:spLocks noGrp="1"/>
          </p:cNvSpPr>
          <p:nvPr>
            <p:ph type="dt" sz="half" idx="10"/>
          </p:nvPr>
        </p:nvSpPr>
        <p:spPr/>
        <p:txBody>
          <a:bodyPr/>
          <a:lstStyle/>
          <a:p>
            <a:fld id="{04D113A7-FA9F-4922-A6BF-95026C255A6F}" type="datetimeFigureOut">
              <a:rPr lang="en-GB" smtClean="0"/>
              <a:t>02/07/2020</a:t>
            </a:fld>
            <a:endParaRPr lang="en-GB"/>
          </a:p>
        </p:txBody>
      </p:sp>
      <p:sp>
        <p:nvSpPr>
          <p:cNvPr id="6" name="Footer Placeholder 5">
            <a:extLst>
              <a:ext uri="{FF2B5EF4-FFF2-40B4-BE49-F238E27FC236}">
                <a16:creationId xmlns:a16="http://schemas.microsoft.com/office/drawing/2014/main" id="{4980FD33-4E14-4FE7-ACB5-880EE878A6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68C351-062A-43D6-8E3A-47F6A47403D3}"/>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351049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3CE12-FFCC-4C87-BF0C-17C7F7E39C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64062A-DD18-4F78-BC14-6ADBDDF31E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7BD784-C18B-48A9-863D-8357E4506A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113A7-FA9F-4922-A6BF-95026C255A6F}" type="datetimeFigureOut">
              <a:rPr lang="en-GB" smtClean="0"/>
              <a:t>02/07/2020</a:t>
            </a:fld>
            <a:endParaRPr lang="en-GB"/>
          </a:p>
        </p:txBody>
      </p:sp>
      <p:sp>
        <p:nvSpPr>
          <p:cNvPr id="5" name="Footer Placeholder 4">
            <a:extLst>
              <a:ext uri="{FF2B5EF4-FFF2-40B4-BE49-F238E27FC236}">
                <a16:creationId xmlns:a16="http://schemas.microsoft.com/office/drawing/2014/main" id="{B0A200E3-11F6-49A7-B424-049D288A5A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F274B37-D077-4BC6-A08C-90A56A886A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6A0A8-CECC-432A-934E-BCCFF1ABC179}" type="slidenum">
              <a:rPr lang="en-GB" smtClean="0"/>
              <a:t>‹#›</a:t>
            </a:fld>
            <a:endParaRPr lang="en-GB"/>
          </a:p>
        </p:txBody>
      </p:sp>
    </p:spTree>
    <p:extLst>
      <p:ext uri="{BB962C8B-B14F-4D97-AF65-F5344CB8AC3E}">
        <p14:creationId xmlns:p14="http://schemas.microsoft.com/office/powerpoint/2010/main" val="846762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twitter.com/DurhamCLS_SSP" TargetMode="External"/><Relationship Id="rId4" Type="http://schemas.openxmlformats.org/officeDocument/2006/relationships/hyperlink" Target="https://www.facebook.com/DurhamClsSSP/"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nhs.uk/10-minute-shake-up/shake-ups/pumbaas-hippo-hops" TargetMode="External"/><Relationship Id="rId4" Type="http://schemas.openxmlformats.org/officeDocument/2006/relationships/hyperlink" Target="https://www.nhs.uk/10-minute-shake-up/shake-ups/find-fork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CCAFB3E-E6E2-4587-A5FC-061F9AED9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9126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5975841F-9161-4650-BCE5-20FFE7E29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9933" t="3964" b="3964"/>
          <a:stretch/>
        </p:blipFill>
        <p:spPr>
          <a:xfrm>
            <a:off x="575867" y="1"/>
            <a:ext cx="6629806"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B5B91FD7-4CE6-41F6-AEC5-214E5D75881D}"/>
              </a:ext>
            </a:extLst>
          </p:cNvPr>
          <p:cNvSpPr>
            <a:spLocks noGrp="1"/>
          </p:cNvSpPr>
          <p:nvPr>
            <p:ph type="ctrTitle"/>
          </p:nvPr>
        </p:nvSpPr>
        <p:spPr>
          <a:xfrm>
            <a:off x="0" y="1771203"/>
            <a:ext cx="4446274" cy="1786515"/>
          </a:xfrm>
        </p:spPr>
        <p:txBody>
          <a:bodyPr anchor="t">
            <a:normAutofit fontScale="90000"/>
          </a:bodyPr>
          <a:lstStyle/>
          <a:p>
            <a:r>
              <a:rPr lang="en-US" sz="1600" dirty="0"/>
              <a:t>We all know the benefits of being physically active .</a:t>
            </a:r>
            <a:br>
              <a:rPr lang="en-US" sz="1600" b="0" dirty="0">
                <a:effectLst/>
              </a:rPr>
            </a:br>
            <a:br>
              <a:rPr lang="en-US" sz="1600" b="0" dirty="0">
                <a:effectLst/>
              </a:rPr>
            </a:br>
            <a:r>
              <a:rPr lang="en-US" sz="1600" dirty="0"/>
              <a:t>When times are tough and it is difficult to get outdoors, it can be quite tricky to come up with ideas to keep the children occupied and active.</a:t>
            </a:r>
            <a:br>
              <a:rPr lang="en-US" sz="1600" b="0" dirty="0">
                <a:effectLst/>
              </a:rPr>
            </a:br>
            <a:br>
              <a:rPr lang="en-US" sz="1600" b="0" dirty="0">
                <a:effectLst/>
              </a:rPr>
            </a:br>
            <a:r>
              <a:rPr lang="en-US" sz="1600" dirty="0"/>
              <a:t>With modern technology, there are numerous websites available to support physical activity at home; not just for children, but for the whole family.</a:t>
            </a:r>
            <a:br>
              <a:rPr lang="en-US" sz="1600" b="0" dirty="0">
                <a:effectLst/>
              </a:rPr>
            </a:br>
            <a:br>
              <a:rPr lang="en-US" sz="1600" b="0" dirty="0">
                <a:effectLst/>
              </a:rPr>
            </a:br>
            <a:r>
              <a:rPr lang="en-US" sz="1600" dirty="0"/>
              <a:t>Most activities only take around 5-30 minutes to complete, so it can fit easily into the day.</a:t>
            </a:r>
            <a:br>
              <a:rPr lang="en-US" sz="1600" b="0" dirty="0">
                <a:effectLst/>
              </a:rPr>
            </a:br>
            <a:br>
              <a:rPr lang="en-US" sz="1600" b="0" dirty="0">
                <a:effectLst/>
              </a:rPr>
            </a:br>
            <a:r>
              <a:rPr lang="en-US" sz="1600" dirty="0"/>
              <a:t>Here are some ideas and resources we think you might find useful placed in a weekly activity timetable.  You can adapt the timetable to suit your own needs!</a:t>
            </a:r>
            <a:br>
              <a:rPr lang="en-US" sz="1600" b="0" dirty="0">
                <a:effectLst/>
              </a:rPr>
            </a:br>
            <a:br>
              <a:rPr lang="en-US" sz="1600" b="0" dirty="0">
                <a:effectLst/>
              </a:rPr>
            </a:br>
            <a:r>
              <a:rPr lang="en-US" sz="1600" dirty="0"/>
              <a:t>If you have any further activities you recommend, please let us know and we can share them with everyone else.</a:t>
            </a:r>
            <a:br>
              <a:rPr lang="en-US" sz="1600" b="0" dirty="0">
                <a:effectLst/>
              </a:rPr>
            </a:br>
            <a:br>
              <a:rPr lang="en-US" sz="4400" dirty="0"/>
            </a:br>
            <a:endParaRPr lang="en-GB" sz="4400" dirty="0">
              <a:solidFill>
                <a:srgbClr val="FFFFFF"/>
              </a:solidFill>
            </a:endParaRPr>
          </a:p>
        </p:txBody>
      </p:sp>
      <p:sp>
        <p:nvSpPr>
          <p:cNvPr id="3" name="Subtitle 2">
            <a:extLst>
              <a:ext uri="{FF2B5EF4-FFF2-40B4-BE49-F238E27FC236}">
                <a16:creationId xmlns:a16="http://schemas.microsoft.com/office/drawing/2014/main" id="{F142DB70-AC7E-4312-A58F-31EB0866043D}"/>
              </a:ext>
            </a:extLst>
          </p:cNvPr>
          <p:cNvSpPr>
            <a:spLocks noGrp="1"/>
          </p:cNvSpPr>
          <p:nvPr>
            <p:ph type="subTitle" idx="1"/>
          </p:nvPr>
        </p:nvSpPr>
        <p:spPr>
          <a:xfrm>
            <a:off x="296467" y="605740"/>
            <a:ext cx="3658053" cy="955111"/>
          </a:xfrm>
        </p:spPr>
        <p:txBody>
          <a:bodyPr anchor="b">
            <a:normAutofit fontScale="47500" lnSpcReduction="20000"/>
          </a:bodyPr>
          <a:lstStyle/>
          <a:p>
            <a:r>
              <a:rPr lang="en-GB" sz="3600" dirty="0">
                <a:solidFill>
                  <a:srgbClr val="FFFFFF"/>
                </a:solidFill>
              </a:rPr>
              <a:t>Key Stage 1</a:t>
            </a:r>
          </a:p>
          <a:p>
            <a:r>
              <a:rPr lang="en-GB" sz="3600" dirty="0">
                <a:solidFill>
                  <a:srgbClr val="FFFFFF"/>
                </a:solidFill>
              </a:rPr>
              <a:t>(Year 1 &amp; 2)</a:t>
            </a:r>
          </a:p>
          <a:p>
            <a:r>
              <a:rPr lang="en-GB" sz="3600" dirty="0">
                <a:solidFill>
                  <a:srgbClr val="FFFFFF"/>
                </a:solidFill>
              </a:rPr>
              <a:t> ACTIVE AT HOME</a:t>
            </a:r>
          </a:p>
        </p:txBody>
      </p:sp>
      <p:sp>
        <p:nvSpPr>
          <p:cNvPr id="75" name="Rectangle 74">
            <a:extLst>
              <a:ext uri="{FF2B5EF4-FFF2-40B4-BE49-F238E27FC236}">
                <a16:creationId xmlns:a16="http://schemas.microsoft.com/office/drawing/2014/main" id="{640086A0-762B-44EE-AA70-A7268A72A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262" y="0"/>
            <a:ext cx="590073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me Page - Durham &amp; Chester-le-Street School Sports Partnership">
            <a:extLst>
              <a:ext uri="{FF2B5EF4-FFF2-40B4-BE49-F238E27FC236}">
                <a16:creationId xmlns:a16="http://schemas.microsoft.com/office/drawing/2014/main" id="{C0BA757D-DC64-4455-BC3D-147CAC6900E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91262" y="238684"/>
            <a:ext cx="4733254" cy="3909246"/>
          </a:xfrm>
          <a:custGeom>
            <a:avLst/>
            <a:gdLst/>
            <a:ahLst/>
            <a:cxnLst/>
            <a:rect l="l" t="t" r="r" b="b"/>
            <a:pathLst>
              <a:path w="5017317" h="5380277">
                <a:moveTo>
                  <a:pt x="0" y="0"/>
                </a:moveTo>
                <a:lnTo>
                  <a:pt x="5017317" y="0"/>
                </a:lnTo>
                <a:lnTo>
                  <a:pt x="5017317" y="5380277"/>
                </a:lnTo>
                <a:lnTo>
                  <a:pt x="0" y="5380277"/>
                </a:ln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ADD1F20-31FF-4080-9164-A4325BDB3E4B}"/>
              </a:ext>
            </a:extLst>
          </p:cNvPr>
          <p:cNvSpPr/>
          <p:nvPr/>
        </p:nvSpPr>
        <p:spPr>
          <a:xfrm>
            <a:off x="5618922" y="4385032"/>
            <a:ext cx="6096000" cy="2862322"/>
          </a:xfrm>
          <a:prstGeom prst="rect">
            <a:avLst/>
          </a:prstGeom>
        </p:spPr>
        <p:txBody>
          <a:bodyPr>
            <a:spAutoFit/>
          </a:bodyPr>
          <a:lstStyle/>
          <a:p>
            <a:pPr algn="ctr"/>
            <a:r>
              <a:rPr lang="en-US" dirty="0">
                <a:solidFill>
                  <a:srgbClr val="000000"/>
                </a:solidFill>
                <a:latin typeface="Arial" panose="020B0604020202020204" pitchFamily="34" charset="0"/>
              </a:rPr>
              <a:t>Check out our social media channels and tag us in any of your activities</a:t>
            </a:r>
            <a:endParaRPr lang="en-US" b="0" dirty="0">
              <a:effectLst/>
            </a:endParaRPr>
          </a:p>
          <a:p>
            <a:pPr algn="ctr"/>
            <a:br>
              <a:rPr lang="en-US" b="0" dirty="0">
                <a:effectLst/>
              </a:rPr>
            </a:br>
            <a:r>
              <a:rPr lang="en-US" dirty="0">
                <a:solidFill>
                  <a:srgbClr val="000000"/>
                </a:solidFill>
                <a:latin typeface="Arial" panose="020B0604020202020204" pitchFamily="34" charset="0"/>
              </a:rPr>
              <a:t>Facebook -  @</a:t>
            </a:r>
            <a:r>
              <a:rPr lang="en-US" dirty="0" err="1">
                <a:solidFill>
                  <a:srgbClr val="000000"/>
                </a:solidFill>
                <a:latin typeface="Arial" panose="020B0604020202020204" pitchFamily="34" charset="0"/>
              </a:rPr>
              <a:t>DurhamClsSSP</a:t>
            </a:r>
            <a:endParaRPr lang="en-US" b="0" dirty="0">
              <a:effectLst/>
            </a:endParaRPr>
          </a:p>
          <a:p>
            <a:pPr algn="ctr"/>
            <a:r>
              <a:rPr lang="en-GB" dirty="0">
                <a:hlinkClick r:id="rId4"/>
              </a:rPr>
              <a:t>https://www.facebook.com/DurhamClsSSP/</a:t>
            </a:r>
            <a:endParaRPr lang="en-US" b="0" dirty="0">
              <a:effectLst/>
            </a:endParaRPr>
          </a:p>
          <a:p>
            <a:pPr algn="ctr"/>
            <a:br>
              <a:rPr lang="en-US" b="0" dirty="0">
                <a:effectLst/>
              </a:rPr>
            </a:br>
            <a:r>
              <a:rPr lang="en-US" dirty="0">
                <a:solidFill>
                  <a:srgbClr val="000000"/>
                </a:solidFill>
                <a:latin typeface="Arial" panose="020B0604020202020204" pitchFamily="34" charset="0"/>
              </a:rPr>
              <a:t>Twitter -  </a:t>
            </a:r>
            <a:r>
              <a:rPr lang="en-GB" dirty="0"/>
              <a:t>@</a:t>
            </a:r>
            <a:r>
              <a:rPr lang="en-GB" dirty="0" err="1"/>
              <a:t>DurhamCLS_SSP</a:t>
            </a:r>
            <a:endParaRPr lang="en-US" b="0" dirty="0">
              <a:effectLst/>
            </a:endParaRPr>
          </a:p>
          <a:p>
            <a:pPr algn="ctr"/>
            <a:r>
              <a:rPr lang="en-GB" dirty="0">
                <a:hlinkClick r:id="rId5"/>
              </a:rPr>
              <a:t>https://twitter.com/DurhamCLS_SSP</a:t>
            </a:r>
            <a:endParaRPr lang="en-US" b="0" dirty="0">
              <a:effectLst/>
            </a:endParaRPr>
          </a:p>
          <a:p>
            <a:br>
              <a:rPr lang="en-US" dirty="0"/>
            </a:br>
            <a:endParaRPr lang="en-GB" dirty="0"/>
          </a:p>
        </p:txBody>
      </p:sp>
    </p:spTree>
    <p:extLst>
      <p:ext uri="{BB962C8B-B14F-4D97-AF65-F5344CB8AC3E}">
        <p14:creationId xmlns:p14="http://schemas.microsoft.com/office/powerpoint/2010/main" val="339594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0B31FB84-8B2B-4C03-9233-4FA091928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239151"/>
            <a:ext cx="11774658" cy="6471137"/>
          </a:xfrm>
          <a:prstGeom prst="rect">
            <a:avLst/>
          </a:prstGeom>
        </p:spPr>
      </p:pic>
    </p:spTree>
    <p:extLst>
      <p:ext uri="{BB962C8B-B14F-4D97-AF65-F5344CB8AC3E}">
        <p14:creationId xmlns:p14="http://schemas.microsoft.com/office/powerpoint/2010/main" val="982274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little, child, young&#10;&#10;Description automatically generated">
            <a:extLst>
              <a:ext uri="{FF2B5EF4-FFF2-40B4-BE49-F238E27FC236}">
                <a16:creationId xmlns:a16="http://schemas.microsoft.com/office/drawing/2014/main" id="{6D7652FD-6604-4506-8CC4-247F5BD81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74" y="154745"/>
            <a:ext cx="11901268" cy="6555544"/>
          </a:xfrm>
          <a:prstGeom prst="rect">
            <a:avLst/>
          </a:prstGeom>
        </p:spPr>
      </p:pic>
    </p:spTree>
    <p:extLst>
      <p:ext uri="{BB962C8B-B14F-4D97-AF65-F5344CB8AC3E}">
        <p14:creationId xmlns:p14="http://schemas.microsoft.com/office/powerpoint/2010/main" val="397989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9E0921-22E3-4EEB-BF71-6BD3686CEF56}"/>
              </a:ext>
            </a:extLst>
          </p:cNvPr>
          <p:cNvSpPr/>
          <p:nvPr/>
        </p:nvSpPr>
        <p:spPr>
          <a:xfrm>
            <a:off x="337625" y="140677"/>
            <a:ext cx="11591778" cy="16459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latin typeface="Comic Sans MS" panose="030F0702030302020204" pitchFamily="66" charset="0"/>
              </a:rPr>
              <a:t>DETERMINATION</a:t>
            </a:r>
            <a:endParaRPr lang="en-GB" sz="6600" dirty="0">
              <a:latin typeface="Comic Sans MS" panose="030F0702030302020204" pitchFamily="66" charset="0"/>
            </a:endParaRPr>
          </a:p>
        </p:txBody>
      </p:sp>
      <p:sp>
        <p:nvSpPr>
          <p:cNvPr id="6" name="Rectangle 5">
            <a:extLst>
              <a:ext uri="{FF2B5EF4-FFF2-40B4-BE49-F238E27FC236}">
                <a16:creationId xmlns:a16="http://schemas.microsoft.com/office/drawing/2014/main" id="{D5A9978B-36FF-4CBB-965C-D6BAFAFD2B35}"/>
              </a:ext>
            </a:extLst>
          </p:cNvPr>
          <p:cNvSpPr/>
          <p:nvPr/>
        </p:nvSpPr>
        <p:spPr>
          <a:xfrm>
            <a:off x="1683026" y="1948070"/>
            <a:ext cx="8786191" cy="16459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 you show determination by building the biggest tower you can, you could even make it a competition between you and someone at home!!  You can use </a:t>
            </a:r>
            <a:r>
              <a:rPr lang="en-US" dirty="0" err="1"/>
              <a:t>lego</a:t>
            </a:r>
            <a:r>
              <a:rPr lang="en-US" dirty="0"/>
              <a:t>, building blocks, cuddly toys, cushions, etc.</a:t>
            </a:r>
            <a:endParaRPr lang="en-GB" dirty="0"/>
          </a:p>
        </p:txBody>
      </p:sp>
      <p:pic>
        <p:nvPicPr>
          <p:cNvPr id="8" name="Picture 7" descr="A picture containing box&#10;&#10;Description automatically generated">
            <a:extLst>
              <a:ext uri="{FF2B5EF4-FFF2-40B4-BE49-F238E27FC236}">
                <a16:creationId xmlns:a16="http://schemas.microsoft.com/office/drawing/2014/main" id="{11A17A92-7054-49D7-A95F-C6323BBAB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4234374"/>
            <a:ext cx="2912013" cy="2281995"/>
          </a:xfrm>
          <a:prstGeom prst="rect">
            <a:avLst/>
          </a:prstGeom>
        </p:spPr>
      </p:pic>
      <p:pic>
        <p:nvPicPr>
          <p:cNvPr id="10" name="Picture 9" descr="A picture containing person, indoor, child, striped&#10;&#10;Description automatically generated">
            <a:extLst>
              <a:ext uri="{FF2B5EF4-FFF2-40B4-BE49-F238E27FC236}">
                <a16:creationId xmlns:a16="http://schemas.microsoft.com/office/drawing/2014/main" id="{E025ECD4-C864-4CE7-A245-1DC26FAB6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0626" y="4450156"/>
            <a:ext cx="3118104" cy="2029968"/>
          </a:xfrm>
          <a:prstGeom prst="rect">
            <a:avLst/>
          </a:prstGeom>
        </p:spPr>
      </p:pic>
      <p:pic>
        <p:nvPicPr>
          <p:cNvPr id="12" name="Picture 11" descr="A picture containing toy, indoor, table, box&#10;&#10;Description automatically generated">
            <a:extLst>
              <a:ext uri="{FF2B5EF4-FFF2-40B4-BE49-F238E27FC236}">
                <a16:creationId xmlns:a16="http://schemas.microsoft.com/office/drawing/2014/main" id="{B2118EAF-FA1D-4993-B9D0-03CF07D2E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8703" y="3849369"/>
            <a:ext cx="4330700" cy="2667000"/>
          </a:xfrm>
          <a:prstGeom prst="rect">
            <a:avLst/>
          </a:prstGeom>
        </p:spPr>
      </p:pic>
    </p:spTree>
    <p:extLst>
      <p:ext uri="{BB962C8B-B14F-4D97-AF65-F5344CB8AC3E}">
        <p14:creationId xmlns:p14="http://schemas.microsoft.com/office/powerpoint/2010/main" val="637894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32D9FEEF-1C93-4514-AABA-AAA5F2A8E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48" y="211015"/>
            <a:ext cx="11859063" cy="6485207"/>
          </a:xfrm>
          <a:prstGeom prst="rect">
            <a:avLst/>
          </a:prstGeom>
        </p:spPr>
      </p:pic>
    </p:spTree>
    <p:extLst>
      <p:ext uri="{BB962C8B-B14F-4D97-AF65-F5344CB8AC3E}">
        <p14:creationId xmlns:p14="http://schemas.microsoft.com/office/powerpoint/2010/main" val="4107091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A46BF399-160D-4D09-9B21-EDA458672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083" y="196947"/>
            <a:ext cx="11830929" cy="6428935"/>
          </a:xfrm>
          <a:prstGeom prst="rect">
            <a:avLst/>
          </a:prstGeom>
        </p:spPr>
      </p:pic>
    </p:spTree>
    <p:extLst>
      <p:ext uri="{BB962C8B-B14F-4D97-AF65-F5344CB8AC3E}">
        <p14:creationId xmlns:p14="http://schemas.microsoft.com/office/powerpoint/2010/main" val="364339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9C51-6404-4F9E-9850-48415B242C0A}"/>
              </a:ext>
            </a:extLst>
          </p:cNvPr>
          <p:cNvSpPr>
            <a:spLocks noGrp="1"/>
          </p:cNvSpPr>
          <p:nvPr>
            <p:ph type="title"/>
          </p:nvPr>
        </p:nvSpPr>
        <p:spPr>
          <a:xfrm>
            <a:off x="712000" y="47073"/>
            <a:ext cx="9575000" cy="1325563"/>
          </a:xfrm>
        </p:spPr>
        <p:txBody>
          <a:bodyPr/>
          <a:lstStyle/>
          <a:p>
            <a:pPr algn="ctr"/>
            <a:r>
              <a:rPr lang="en-GB" dirty="0"/>
              <a:t>        </a:t>
            </a:r>
            <a:r>
              <a:rPr lang="en-GB" sz="2400" b="1" u="sng" dirty="0">
                <a:latin typeface="Aharoni" panose="02010803020104030203" pitchFamily="2" charset="-79"/>
                <a:cs typeface="Aharoni" panose="02010803020104030203" pitchFamily="2" charset="-79"/>
              </a:rPr>
              <a:t>Durham &amp; CLS School Games – Physical Activity Timetable</a:t>
            </a:r>
            <a:br>
              <a:rPr lang="en-GB" sz="2400" b="1" u="sng" dirty="0">
                <a:latin typeface="Aharoni" panose="02010803020104030203" pitchFamily="2" charset="-79"/>
                <a:cs typeface="Aharoni" panose="02010803020104030203" pitchFamily="2" charset="-79"/>
              </a:rPr>
            </a:br>
            <a:r>
              <a:rPr lang="en-GB" sz="2400" b="1" u="sng" dirty="0">
                <a:latin typeface="Aharoni" panose="02010803020104030203" pitchFamily="2" charset="-79"/>
                <a:cs typeface="Aharoni" panose="02010803020104030203" pitchFamily="2" charset="-79"/>
              </a:rPr>
              <a:t> Week 5 – Key Stage 1 (Year 1 &amp; 2) </a:t>
            </a:r>
          </a:p>
        </p:txBody>
      </p:sp>
      <p:pic>
        <p:nvPicPr>
          <p:cNvPr id="4" name="Picture 2" descr="Home Page - Durham &amp; Chester-le-Street School Sports Partnership">
            <a:extLst>
              <a:ext uri="{FF2B5EF4-FFF2-40B4-BE49-F238E27FC236}">
                <a16:creationId xmlns:a16="http://schemas.microsoft.com/office/drawing/2014/main" id="{BE2AA285-67E3-4A11-A504-7B3D4910EB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054" y="365125"/>
            <a:ext cx="1104972" cy="912608"/>
          </a:xfrm>
          <a:custGeom>
            <a:avLst/>
            <a:gdLst/>
            <a:ahLst/>
            <a:cxnLst/>
            <a:rect l="l" t="t" r="r" b="b"/>
            <a:pathLst>
              <a:path w="5017317" h="5380277">
                <a:moveTo>
                  <a:pt x="0" y="0"/>
                </a:moveTo>
                <a:lnTo>
                  <a:pt x="5017317" y="0"/>
                </a:lnTo>
                <a:lnTo>
                  <a:pt x="5017317" y="5380277"/>
                </a:lnTo>
                <a:lnTo>
                  <a:pt x="0" y="5380277"/>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School Games (@YourSchoolGames) | Twitter">
            <a:extLst>
              <a:ext uri="{FF2B5EF4-FFF2-40B4-BE49-F238E27FC236}">
                <a16:creationId xmlns:a16="http://schemas.microsoft.com/office/drawing/2014/main" id="{B25FD32E-3393-46E5-B408-FC257FF9C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0" y="0"/>
            <a:ext cx="1905000" cy="190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7">
            <a:extLst>
              <a:ext uri="{FF2B5EF4-FFF2-40B4-BE49-F238E27FC236}">
                <a16:creationId xmlns:a16="http://schemas.microsoft.com/office/drawing/2014/main" id="{2416A3C5-A128-4377-B5D3-15E4638521D9}"/>
              </a:ext>
            </a:extLst>
          </p:cNvPr>
          <p:cNvGraphicFramePr>
            <a:graphicFrameLocks noGrp="1"/>
          </p:cNvGraphicFramePr>
          <p:nvPr>
            <p:extLst>
              <p:ext uri="{D42A27DB-BD31-4B8C-83A1-F6EECF244321}">
                <p14:modId xmlns:p14="http://schemas.microsoft.com/office/powerpoint/2010/main" val="2939321298"/>
              </p:ext>
            </p:extLst>
          </p:nvPr>
        </p:nvGraphicFramePr>
        <p:xfrm>
          <a:off x="133161" y="1277733"/>
          <a:ext cx="11925678" cy="5303520"/>
        </p:xfrm>
        <a:graphic>
          <a:graphicData uri="http://schemas.openxmlformats.org/drawingml/2006/table">
            <a:tbl>
              <a:tblPr firstRow="1" bandRow="1">
                <a:tableStyleId>{5C22544A-7EE6-4342-B048-85BDC9FD1C3A}</a:tableStyleId>
              </a:tblPr>
              <a:tblGrid>
                <a:gridCol w="1987613">
                  <a:extLst>
                    <a:ext uri="{9D8B030D-6E8A-4147-A177-3AD203B41FA5}">
                      <a16:colId xmlns:a16="http://schemas.microsoft.com/office/drawing/2014/main" val="2797980804"/>
                    </a:ext>
                  </a:extLst>
                </a:gridCol>
                <a:gridCol w="1987613">
                  <a:extLst>
                    <a:ext uri="{9D8B030D-6E8A-4147-A177-3AD203B41FA5}">
                      <a16:colId xmlns:a16="http://schemas.microsoft.com/office/drawing/2014/main" val="1147795439"/>
                    </a:ext>
                  </a:extLst>
                </a:gridCol>
                <a:gridCol w="1987613">
                  <a:extLst>
                    <a:ext uri="{9D8B030D-6E8A-4147-A177-3AD203B41FA5}">
                      <a16:colId xmlns:a16="http://schemas.microsoft.com/office/drawing/2014/main" val="49219613"/>
                    </a:ext>
                  </a:extLst>
                </a:gridCol>
                <a:gridCol w="1987613">
                  <a:extLst>
                    <a:ext uri="{9D8B030D-6E8A-4147-A177-3AD203B41FA5}">
                      <a16:colId xmlns:a16="http://schemas.microsoft.com/office/drawing/2014/main" val="3757954228"/>
                    </a:ext>
                  </a:extLst>
                </a:gridCol>
                <a:gridCol w="1987613">
                  <a:extLst>
                    <a:ext uri="{9D8B030D-6E8A-4147-A177-3AD203B41FA5}">
                      <a16:colId xmlns:a16="http://schemas.microsoft.com/office/drawing/2014/main" val="2648373400"/>
                    </a:ext>
                  </a:extLst>
                </a:gridCol>
                <a:gridCol w="1987613">
                  <a:extLst>
                    <a:ext uri="{9D8B030D-6E8A-4147-A177-3AD203B41FA5}">
                      <a16:colId xmlns:a16="http://schemas.microsoft.com/office/drawing/2014/main" val="1314765339"/>
                    </a:ext>
                  </a:extLst>
                </a:gridCol>
              </a:tblGrid>
              <a:tr h="499534">
                <a:tc>
                  <a:txBody>
                    <a:bodyPr/>
                    <a:lstStyle/>
                    <a:p>
                      <a:endParaRPr lang="en-GB" dirty="0"/>
                    </a:p>
                  </a:txBody>
                  <a:tcPr/>
                </a:tc>
                <a:tc>
                  <a:txBody>
                    <a:bodyPr/>
                    <a:lstStyle/>
                    <a:p>
                      <a:r>
                        <a:rPr lang="en-GB" dirty="0"/>
                        <a:t>MONDAY</a:t>
                      </a:r>
                    </a:p>
                    <a:p>
                      <a:endParaRPr lang="en-GB" dirty="0"/>
                    </a:p>
                  </a:txBody>
                  <a:tcPr/>
                </a:tc>
                <a:tc>
                  <a:txBody>
                    <a:bodyPr/>
                    <a:lstStyle/>
                    <a:p>
                      <a:r>
                        <a:rPr lang="en-GB" dirty="0"/>
                        <a:t>TUESDAY</a:t>
                      </a:r>
                    </a:p>
                  </a:txBody>
                  <a:tcPr/>
                </a:tc>
                <a:tc>
                  <a:txBody>
                    <a:bodyPr/>
                    <a:lstStyle/>
                    <a:p>
                      <a:r>
                        <a:rPr lang="en-GB" dirty="0"/>
                        <a:t>WEDNESDAY</a:t>
                      </a:r>
                    </a:p>
                  </a:txBody>
                  <a:tcPr/>
                </a:tc>
                <a:tc>
                  <a:txBody>
                    <a:bodyPr/>
                    <a:lstStyle/>
                    <a:p>
                      <a:r>
                        <a:rPr lang="en-GB" dirty="0"/>
                        <a:t>THURSDAY </a:t>
                      </a:r>
                    </a:p>
                    <a:p>
                      <a:endParaRPr lang="en-GB" dirty="0"/>
                    </a:p>
                  </a:txBody>
                  <a:tcPr/>
                </a:tc>
                <a:tc>
                  <a:txBody>
                    <a:bodyPr/>
                    <a:lstStyle/>
                    <a:p>
                      <a:r>
                        <a:rPr lang="en-GB" dirty="0"/>
                        <a:t>FRIDAY</a:t>
                      </a:r>
                    </a:p>
                    <a:p>
                      <a:endParaRPr lang="en-GB" dirty="0"/>
                    </a:p>
                  </a:txBody>
                  <a:tcPr/>
                </a:tc>
                <a:extLst>
                  <a:ext uri="{0D108BD9-81ED-4DB2-BD59-A6C34878D82A}">
                    <a16:rowId xmlns:a16="http://schemas.microsoft.com/office/drawing/2014/main" val="1187268090"/>
                  </a:ext>
                </a:extLst>
              </a:tr>
              <a:tr h="1124279">
                <a:tc>
                  <a:txBody>
                    <a:bodyPr/>
                    <a:lstStyle/>
                    <a:p>
                      <a:r>
                        <a:rPr lang="en-GB" dirty="0"/>
                        <a:t>PHYSICAL </a:t>
                      </a:r>
                    </a:p>
                    <a:p>
                      <a:r>
                        <a:rPr lang="en-GB" dirty="0"/>
                        <a:t>ACTIVITY</a:t>
                      </a:r>
                    </a:p>
                  </a:txBody>
                  <a:tcPr/>
                </a:tc>
                <a:tc>
                  <a:txBody>
                    <a:bodyPr/>
                    <a:lstStyle/>
                    <a:p>
                      <a:r>
                        <a:rPr lang="en-US" sz="1200" dirty="0"/>
                        <a:t>Take part in the Frozen or Aladdin  physical activity challenge while you watch a film.</a:t>
                      </a:r>
                    </a:p>
                    <a:p>
                      <a:endParaRPr lang="en-US" sz="1200" dirty="0"/>
                    </a:p>
                    <a:p>
                      <a:r>
                        <a:rPr lang="en-US" sz="1200" dirty="0"/>
                        <a:t>Look at </a:t>
                      </a:r>
                      <a:r>
                        <a:rPr lang="en-US" sz="1200" b="1" u="sng" dirty="0"/>
                        <a:t>slides 3 &amp; 4 </a:t>
                      </a:r>
                      <a:r>
                        <a:rPr lang="en-US" sz="1200" dirty="0"/>
                        <a:t>for instructions.</a:t>
                      </a:r>
                      <a:endParaRPr lang="en-GB" sz="1200" dirty="0"/>
                    </a:p>
                  </a:txBody>
                  <a:tcPr/>
                </a:tc>
                <a:tc>
                  <a:txBody>
                    <a:bodyPr/>
                    <a:lstStyle/>
                    <a:p>
                      <a:pPr rtl="0"/>
                      <a:r>
                        <a:rPr lang="en-US" sz="1200" dirty="0"/>
                        <a:t>Toy Story 4.  Find </a:t>
                      </a:r>
                      <a:r>
                        <a:rPr lang="en-US" sz="1200" dirty="0" err="1"/>
                        <a:t>Forky</a:t>
                      </a:r>
                      <a:r>
                        <a:rPr lang="en-US" sz="1200" dirty="0"/>
                        <a:t>.</a:t>
                      </a:r>
                    </a:p>
                    <a:p>
                      <a:pPr rtl="0"/>
                      <a:endParaRPr lang="en-US" sz="1200" dirty="0"/>
                    </a:p>
                    <a:p>
                      <a:pPr rtl="0"/>
                      <a:r>
                        <a:rPr lang="en-US" sz="1200" dirty="0"/>
                        <a:t>Take part in the game of finding </a:t>
                      </a:r>
                      <a:r>
                        <a:rPr lang="en-US" sz="1200" dirty="0" err="1"/>
                        <a:t>Forky</a:t>
                      </a:r>
                      <a:r>
                        <a:rPr lang="en-US" sz="1200" dirty="0"/>
                        <a:t>.  Follow this link for instructions.</a:t>
                      </a:r>
                    </a:p>
                    <a:p>
                      <a:pPr rtl="0"/>
                      <a:r>
                        <a:rPr lang="en-GB" sz="1200" dirty="0">
                          <a:hlinkClick r:id="rId4"/>
                        </a:rPr>
                        <a:t>https://www.nhs.uk/10-minute-shake-up/shake-ups/find-forky</a:t>
                      </a:r>
                      <a:endParaRPr lang="en-GB" sz="1200" dirty="0"/>
                    </a:p>
                  </a:txBody>
                  <a:tcPr/>
                </a:tc>
                <a:tc>
                  <a:txBody>
                    <a:bodyPr/>
                    <a:lstStyle/>
                    <a:p>
                      <a:r>
                        <a:rPr lang="en-US" sz="1200" dirty="0"/>
                        <a:t>Lion King.  Pumbaa’s Hippo Hops.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Take part in the game of jumping, hoping and leaping.  Follow this link for 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5"/>
                        </a:rPr>
                        <a:t>https://www.nhs.uk/10-minute-shake-up/shake-ups/pumbaas-hippo-hops</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Can you take part in the dice workout?  All you need is a dice and some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Look at </a:t>
                      </a:r>
                      <a:r>
                        <a:rPr lang="en-US" sz="1200" b="1" u="sng" dirty="0"/>
                        <a:t>slide 11 </a:t>
                      </a:r>
                      <a:r>
                        <a:rPr lang="en-US" sz="1200" dirty="0"/>
                        <a:t>for instructions. </a:t>
                      </a:r>
                      <a:endParaRPr lang="en-US" sz="1100" dirty="0"/>
                    </a:p>
                  </a:txBody>
                  <a:tcPr/>
                </a:tc>
                <a:tc>
                  <a:txBody>
                    <a:bodyPr/>
                    <a:lstStyle/>
                    <a:p>
                      <a:pPr rtl="0"/>
                      <a:r>
                        <a:rPr lang="en-US" sz="1200" b="0" i="0" u="none" strike="noStrike" kern="1200" dirty="0">
                          <a:solidFill>
                            <a:schemeClr val="dk1"/>
                          </a:solidFill>
                          <a:effectLst/>
                          <a:latin typeface="+mn-lt"/>
                          <a:ea typeface="+mn-ea"/>
                          <a:cs typeface="+mn-cs"/>
                        </a:rPr>
                        <a:t>Can you make up a physical activity and take part in it?  Get someone at home to take part with you!  Remember you know when you have been active if your heart is beating faster, your breathing is faster and deeper, and your head feels warm to touch!  Good luck.</a:t>
                      </a:r>
                      <a:endParaRPr lang="en-US" sz="1200" b="0" dirty="0">
                        <a:effectLst/>
                      </a:endParaRPr>
                    </a:p>
                  </a:txBody>
                  <a:tcPr/>
                </a:tc>
                <a:extLst>
                  <a:ext uri="{0D108BD9-81ED-4DB2-BD59-A6C34878D82A}">
                    <a16:rowId xmlns:a16="http://schemas.microsoft.com/office/drawing/2014/main" val="1738279298"/>
                  </a:ext>
                </a:extLst>
              </a:tr>
              <a:tr h="1301014">
                <a:tc>
                  <a:txBody>
                    <a:bodyPr/>
                    <a:lstStyle/>
                    <a:p>
                      <a:r>
                        <a:rPr lang="en-GB" dirty="0"/>
                        <a:t>SCHOOL GAMES VALUES ACTIVITY</a:t>
                      </a:r>
                    </a:p>
                  </a:txBody>
                  <a:tcPr/>
                </a:tc>
                <a:tc>
                  <a:txBody>
                    <a:bodyPr/>
                    <a:lstStyle/>
                    <a:p>
                      <a:r>
                        <a:rPr lang="en-US" sz="1200" kern="1200" dirty="0">
                          <a:solidFill>
                            <a:schemeClr val="dk1"/>
                          </a:solidFill>
                          <a:effectLst/>
                          <a:latin typeface="+mn-lt"/>
                          <a:ea typeface="+mn-ea"/>
                          <a:cs typeface="+mn-cs"/>
                        </a:rPr>
                        <a:t>Self Belief</a:t>
                      </a:r>
                    </a:p>
                    <a:p>
                      <a:endParaRPr lang="en-US" sz="1200" kern="1200" dirty="0">
                        <a:solidFill>
                          <a:schemeClr val="dk1"/>
                        </a:solidFill>
                        <a:effectLst/>
                        <a:latin typeface="+mn-lt"/>
                        <a:ea typeface="+mn-ea"/>
                        <a:cs typeface="+mn-cs"/>
                      </a:endParaRPr>
                    </a:p>
                    <a:p>
                      <a:r>
                        <a:rPr lang="en-GB" sz="1200" dirty="0">
                          <a:solidFill>
                            <a:schemeClr val="tx1"/>
                          </a:solidFill>
                        </a:rPr>
                        <a:t>Fill in the self belief activity sheet on </a:t>
                      </a:r>
                      <a:r>
                        <a:rPr lang="en-GB" sz="1200" b="1" u="sng" dirty="0">
                          <a:solidFill>
                            <a:schemeClr val="tx1"/>
                          </a:solidFill>
                        </a:rPr>
                        <a:t>slide 5</a:t>
                      </a:r>
                      <a:r>
                        <a:rPr lang="en-GB" sz="1200" dirty="0">
                          <a:solidFill>
                            <a:schemeClr val="tx1"/>
                          </a:solidFill>
                        </a:rPr>
                        <a:t>.  Believing and knowing you are good at things gives you the self belief everyone need’s to be successful in sport.</a:t>
                      </a:r>
                    </a:p>
                  </a:txBody>
                  <a:tcPr/>
                </a:tc>
                <a:tc>
                  <a:txBody>
                    <a:bodyPr/>
                    <a:lstStyle/>
                    <a:p>
                      <a:r>
                        <a:rPr lang="en-US" sz="1200" dirty="0">
                          <a:solidFill>
                            <a:srgbClr val="DD07B4"/>
                          </a:solidFill>
                        </a:rPr>
                        <a:t>Passion</a:t>
                      </a:r>
                    </a:p>
                    <a:p>
                      <a:r>
                        <a:rPr lang="en-US" sz="1200" dirty="0">
                          <a:solidFill>
                            <a:srgbClr val="DD07B4"/>
                          </a:solidFill>
                        </a:rPr>
                        <a:t>Fill in the blank spaces on the activity sheet on </a:t>
                      </a:r>
                      <a:r>
                        <a:rPr lang="en-US" sz="1200" b="1" u="sng" dirty="0">
                          <a:solidFill>
                            <a:srgbClr val="DD07B4"/>
                          </a:solidFill>
                        </a:rPr>
                        <a:t>slide 7 </a:t>
                      </a:r>
                      <a:r>
                        <a:rPr lang="en-US" sz="1200" dirty="0">
                          <a:solidFill>
                            <a:srgbClr val="DD07B4"/>
                          </a:solidFill>
                        </a:rPr>
                        <a:t>with words or pictures to show what passion in sport is.</a:t>
                      </a:r>
                    </a:p>
                  </a:txBody>
                  <a:tcPr/>
                </a:tc>
                <a:tc>
                  <a:txBody>
                    <a:bodyPr/>
                    <a:lstStyle/>
                    <a:p>
                      <a:r>
                        <a:rPr lang="en-US" sz="1200" dirty="0">
                          <a:solidFill>
                            <a:srgbClr val="00B0F0"/>
                          </a:solidFill>
                        </a:rPr>
                        <a:t>Honesty</a:t>
                      </a:r>
                    </a:p>
                    <a:p>
                      <a:endParaRPr lang="en-US" sz="1200" dirty="0">
                        <a:solidFill>
                          <a:srgbClr val="00B0F0"/>
                        </a:solidFill>
                      </a:endParaRPr>
                    </a:p>
                    <a:p>
                      <a:r>
                        <a:rPr lang="en-US" sz="1200" dirty="0">
                          <a:solidFill>
                            <a:srgbClr val="00B0F0"/>
                          </a:solidFill>
                        </a:rPr>
                        <a:t>Play the honesty dice game.  See </a:t>
                      </a:r>
                      <a:r>
                        <a:rPr lang="en-US" sz="1200" b="1" u="sng" dirty="0">
                          <a:solidFill>
                            <a:srgbClr val="00B0F0"/>
                          </a:solidFill>
                        </a:rPr>
                        <a:t>slide 9</a:t>
                      </a:r>
                      <a:r>
                        <a:rPr lang="en-US" sz="1200" dirty="0">
                          <a:solidFill>
                            <a:srgbClr val="00B0F0"/>
                          </a:solidFill>
                        </a:rPr>
                        <a:t> for the rules.</a:t>
                      </a:r>
                    </a:p>
                  </a:txBody>
                  <a:tcPr/>
                </a:tc>
                <a:tc>
                  <a:txBody>
                    <a:bodyPr/>
                    <a:lstStyle/>
                    <a:p>
                      <a:pPr rtl="0"/>
                      <a:r>
                        <a:rPr lang="en-GB" sz="1200" b="0" dirty="0">
                          <a:solidFill>
                            <a:srgbClr val="FFC000"/>
                          </a:solidFill>
                          <a:effectLst/>
                        </a:rPr>
                        <a:t>Determination</a:t>
                      </a:r>
                    </a:p>
                    <a:p>
                      <a:pPr rtl="0"/>
                      <a:endParaRPr lang="en-GB" sz="1200" b="0" dirty="0">
                        <a:solidFill>
                          <a:srgbClr val="FFC000"/>
                        </a:solidFill>
                        <a:effectLst/>
                      </a:endParaRPr>
                    </a:p>
                    <a:p>
                      <a:pPr rtl="0"/>
                      <a:r>
                        <a:rPr lang="en-GB" sz="1200" b="0" dirty="0">
                          <a:solidFill>
                            <a:srgbClr val="FFC000"/>
                          </a:solidFill>
                          <a:effectLst/>
                        </a:rPr>
                        <a:t>Can you take part in the building block challenge on </a:t>
                      </a:r>
                      <a:r>
                        <a:rPr lang="en-GB" sz="1200" b="1" u="sng" dirty="0">
                          <a:solidFill>
                            <a:srgbClr val="FFC000"/>
                          </a:solidFill>
                          <a:effectLst/>
                        </a:rPr>
                        <a:t>slide 12</a:t>
                      </a:r>
                      <a:r>
                        <a:rPr lang="en-GB" sz="1200" b="0" dirty="0">
                          <a:solidFill>
                            <a:srgbClr val="FFC000"/>
                          </a:solidFill>
                          <a:effectLst/>
                        </a:rPr>
                        <a:t>.  Show your determination to build the biggest tower.</a:t>
                      </a:r>
                    </a:p>
                  </a:txBody>
                  <a:tcPr/>
                </a:tc>
                <a:tc>
                  <a:txBody>
                    <a:bodyPr/>
                    <a:lstStyle/>
                    <a:p>
                      <a:pPr rtl="0"/>
                      <a:r>
                        <a:rPr lang="en-US" sz="1200" b="0" i="0" u="none" strike="noStrike" kern="1200" dirty="0">
                          <a:solidFill>
                            <a:srgbClr val="00B050"/>
                          </a:solidFill>
                          <a:effectLst/>
                          <a:latin typeface="+mn-lt"/>
                          <a:ea typeface="+mn-ea"/>
                          <a:cs typeface="+mn-cs"/>
                        </a:rPr>
                        <a:t>Team Work</a:t>
                      </a:r>
                      <a:endParaRPr lang="en-US" sz="1200" b="0" dirty="0">
                        <a:solidFill>
                          <a:srgbClr val="00B050"/>
                        </a:solidFill>
                        <a:effectLst/>
                      </a:endParaRPr>
                    </a:p>
                    <a:p>
                      <a:pPr rtl="0"/>
                      <a:r>
                        <a:rPr lang="en-US" sz="1200" b="0" i="0" u="none" strike="noStrike" kern="1200" dirty="0">
                          <a:solidFill>
                            <a:srgbClr val="00B050"/>
                          </a:solidFill>
                          <a:effectLst/>
                          <a:latin typeface="+mn-lt"/>
                          <a:ea typeface="+mn-ea"/>
                          <a:cs typeface="+mn-cs"/>
                        </a:rPr>
                        <a:t> Can you show good teamwork at home by working together to tidy up a room.  Good teamwork is the best when you all have your own important roles in the task.</a:t>
                      </a:r>
                      <a:endParaRPr lang="en-US" sz="1200" b="0" dirty="0">
                        <a:solidFill>
                          <a:srgbClr val="00B050"/>
                        </a:solidFill>
                        <a:effectLst/>
                      </a:endParaRPr>
                    </a:p>
                  </a:txBody>
                  <a:tcPr/>
                </a:tc>
                <a:extLst>
                  <a:ext uri="{0D108BD9-81ED-4DB2-BD59-A6C34878D82A}">
                    <a16:rowId xmlns:a16="http://schemas.microsoft.com/office/drawing/2014/main" val="4160562197"/>
                  </a:ext>
                </a:extLst>
              </a:tr>
              <a:tr h="992364">
                <a:tc>
                  <a:txBody>
                    <a:bodyPr/>
                    <a:lstStyle/>
                    <a:p>
                      <a:r>
                        <a:rPr lang="en-GB" dirty="0"/>
                        <a:t>CHALLENGE</a:t>
                      </a:r>
                    </a:p>
                    <a:p>
                      <a:r>
                        <a:rPr lang="en-GB" dirty="0"/>
                        <a:t>ACTIVITY</a:t>
                      </a:r>
                    </a:p>
                  </a:txBody>
                  <a:tcPr/>
                </a:tc>
                <a:tc>
                  <a:txBody>
                    <a:bodyPr/>
                    <a:lstStyle/>
                    <a:p>
                      <a:r>
                        <a:rPr lang="en-US" sz="1200" dirty="0"/>
                        <a:t>Balance Dice.  Can you challenge someone at home to this test of balance activity.  See </a:t>
                      </a:r>
                      <a:r>
                        <a:rPr lang="en-US" sz="1200" b="1" u="sng" dirty="0"/>
                        <a:t>slide 6 </a:t>
                      </a:r>
                      <a:r>
                        <a:rPr lang="en-US" sz="1200" dirty="0"/>
                        <a:t>for instructions.</a:t>
                      </a:r>
                    </a:p>
                  </a:txBody>
                  <a:tcPr/>
                </a:tc>
                <a:tc>
                  <a:txBody>
                    <a:bodyPr/>
                    <a:lstStyle/>
                    <a:p>
                      <a:r>
                        <a:rPr lang="en-US" sz="1200" dirty="0"/>
                        <a:t>Have a game of Dragon’s Nest against someone at home.  </a:t>
                      </a:r>
                      <a:r>
                        <a:rPr lang="en-US" sz="1200" b="1" u="sng" dirty="0"/>
                        <a:t>See slide 8 </a:t>
                      </a:r>
                      <a:r>
                        <a:rPr lang="en-US" sz="1200" dirty="0"/>
                        <a:t>for instructions.</a:t>
                      </a:r>
                      <a:endParaRPr lang="en-GB" sz="1200" dirty="0"/>
                    </a:p>
                  </a:txBody>
                  <a:tcPr/>
                </a:tc>
                <a:tc>
                  <a:txBody>
                    <a:bodyPr/>
                    <a:lstStyle/>
                    <a:p>
                      <a:r>
                        <a:rPr lang="en-US" sz="1200" dirty="0"/>
                        <a:t>Have a go at the build and destroy game. You will need to use your imagination to build a castle and have good aim to knock it down.  See </a:t>
                      </a:r>
                      <a:r>
                        <a:rPr lang="en-US" sz="1200" b="1" u="sng" dirty="0"/>
                        <a:t>slide 10 </a:t>
                      </a:r>
                      <a:r>
                        <a:rPr lang="en-US" sz="1200" dirty="0"/>
                        <a:t>for instructions.</a:t>
                      </a:r>
                      <a:endParaRPr lang="en-GB" sz="1200" dirty="0"/>
                    </a:p>
                  </a:txBody>
                  <a:tcPr/>
                </a:tc>
                <a:tc>
                  <a:txBody>
                    <a:bodyPr/>
                    <a:lstStyle/>
                    <a:p>
                      <a:r>
                        <a:rPr lang="en-US" sz="1200" dirty="0"/>
                        <a:t>Have a go at Not in my back yard challenge!!  Use different types of throwing and try and throw into spaces.  See </a:t>
                      </a:r>
                      <a:r>
                        <a:rPr lang="en-US" sz="1200" b="1" dirty="0"/>
                        <a:t>slide 13 </a:t>
                      </a:r>
                      <a:r>
                        <a:rPr lang="en-US" sz="1200" dirty="0"/>
                        <a:t>for instructions.</a:t>
                      </a:r>
                      <a:endParaRPr lang="en-GB" sz="1200" dirty="0"/>
                    </a:p>
                  </a:txBody>
                  <a:tcPr/>
                </a:tc>
                <a:tc>
                  <a:txBody>
                    <a:bodyPr/>
                    <a:lstStyle/>
                    <a:p>
                      <a:r>
                        <a:rPr lang="en-US" sz="1200" dirty="0"/>
                        <a:t>Have a go at Jumping Numbers.  Challenge someone at home.  See </a:t>
                      </a:r>
                      <a:r>
                        <a:rPr lang="en-US" sz="1200" b="1" dirty="0"/>
                        <a:t>slide 14 </a:t>
                      </a:r>
                      <a:r>
                        <a:rPr lang="en-US" sz="1200" dirty="0"/>
                        <a:t>for instructions.</a:t>
                      </a:r>
                      <a:endParaRPr lang="en-GB" sz="1200" dirty="0"/>
                    </a:p>
                  </a:txBody>
                  <a:tcPr/>
                </a:tc>
                <a:extLst>
                  <a:ext uri="{0D108BD9-81ED-4DB2-BD59-A6C34878D82A}">
                    <a16:rowId xmlns:a16="http://schemas.microsoft.com/office/drawing/2014/main" val="1361170602"/>
                  </a:ext>
                </a:extLst>
              </a:tr>
            </a:tbl>
          </a:graphicData>
        </a:graphic>
      </p:graphicFrame>
    </p:spTree>
    <p:extLst>
      <p:ext uri="{BB962C8B-B14F-4D97-AF65-F5344CB8AC3E}">
        <p14:creationId xmlns:p14="http://schemas.microsoft.com/office/powerpoint/2010/main" val="371474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CD68341E-1CE4-46DC-981C-EC724F26D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13" y="267285"/>
            <a:ext cx="11816862" cy="6358597"/>
          </a:xfrm>
          <a:prstGeom prst="rect">
            <a:avLst/>
          </a:prstGeom>
        </p:spPr>
      </p:pic>
    </p:spTree>
    <p:extLst>
      <p:ext uri="{BB962C8B-B14F-4D97-AF65-F5344CB8AC3E}">
        <p14:creationId xmlns:p14="http://schemas.microsoft.com/office/powerpoint/2010/main" val="3577078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43AE-86DF-424E-B1D5-06CE99BC060F}"/>
              </a:ext>
            </a:extLst>
          </p:cNvPr>
          <p:cNvSpPr>
            <a:spLocks noGrp="1"/>
          </p:cNvSpPr>
          <p:nvPr>
            <p:ph type="ctrTitle"/>
          </p:nvPr>
        </p:nvSpPr>
        <p:spPr>
          <a:xfrm>
            <a:off x="225083" y="154744"/>
            <a:ext cx="11648049" cy="6527409"/>
          </a:xfrm>
        </p:spPr>
        <p:txBody>
          <a:bodyPr/>
          <a:lstStyle/>
          <a:p>
            <a:endParaRPr lang="en-GB" dirty="0"/>
          </a:p>
        </p:txBody>
      </p:sp>
      <p:pic>
        <p:nvPicPr>
          <p:cNvPr id="4" name="Picture 3" descr="A picture containing person, person, photo, front&#10;&#10;Description automatically generated">
            <a:extLst>
              <a:ext uri="{FF2B5EF4-FFF2-40B4-BE49-F238E27FC236}">
                <a16:creationId xmlns:a16="http://schemas.microsoft.com/office/drawing/2014/main" id="{CFE6922E-B9CB-48F1-B44A-A3860DC3E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868" y="175847"/>
            <a:ext cx="11315113" cy="6506306"/>
          </a:xfrm>
          <a:prstGeom prst="rect">
            <a:avLst/>
          </a:prstGeom>
        </p:spPr>
      </p:pic>
    </p:spTree>
    <p:extLst>
      <p:ext uri="{BB962C8B-B14F-4D97-AF65-F5344CB8AC3E}">
        <p14:creationId xmlns:p14="http://schemas.microsoft.com/office/powerpoint/2010/main" val="2359840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D9B40D8F-1CE3-41D6-92A0-271B11A7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28" y="281355"/>
            <a:ext cx="11422966" cy="6274190"/>
          </a:xfrm>
          <a:prstGeom prst="rect">
            <a:avLst/>
          </a:prstGeom>
        </p:spPr>
      </p:pic>
    </p:spTree>
    <p:extLst>
      <p:ext uri="{BB962C8B-B14F-4D97-AF65-F5344CB8AC3E}">
        <p14:creationId xmlns:p14="http://schemas.microsoft.com/office/powerpoint/2010/main" val="1082515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5E97E210-1BD7-4C28-B0DB-4840DAE72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823" y="295422"/>
            <a:ext cx="10128738" cy="6386732"/>
          </a:xfrm>
          <a:prstGeom prst="rect">
            <a:avLst/>
          </a:prstGeom>
        </p:spPr>
      </p:pic>
    </p:spTree>
    <p:extLst>
      <p:ext uri="{BB962C8B-B14F-4D97-AF65-F5344CB8AC3E}">
        <p14:creationId xmlns:p14="http://schemas.microsoft.com/office/powerpoint/2010/main" val="1931691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79CC05-512F-4CEF-915E-0880A6EBD709}"/>
              </a:ext>
            </a:extLst>
          </p:cNvPr>
          <p:cNvSpPr/>
          <p:nvPr/>
        </p:nvSpPr>
        <p:spPr>
          <a:xfrm>
            <a:off x="702365" y="185530"/>
            <a:ext cx="10986052" cy="1139687"/>
          </a:xfrm>
          <a:prstGeom prst="rect">
            <a:avLst/>
          </a:prstGeom>
          <a:solidFill>
            <a:srgbClr val="DD07B4"/>
          </a:solidFill>
          <a:ln>
            <a:solidFill>
              <a:srgbClr val="DD0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n w="0"/>
                <a:solidFill>
                  <a:schemeClr val="tx1"/>
                </a:solidFill>
                <a:effectLst>
                  <a:outerShdw blurRad="38100" dist="19050" dir="2700000" algn="tl" rotWithShape="0">
                    <a:schemeClr val="dk1">
                      <a:alpha val="40000"/>
                    </a:schemeClr>
                  </a:outerShdw>
                </a:effectLst>
                <a:latin typeface="Comic Sans MS" panose="030F0702030302020204" pitchFamily="66" charset="0"/>
              </a:rPr>
              <a:t>PASSION</a:t>
            </a:r>
            <a:endParaRPr lang="en-GB" sz="6600" b="1"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sp>
        <p:nvSpPr>
          <p:cNvPr id="4" name="Oval 3">
            <a:extLst>
              <a:ext uri="{FF2B5EF4-FFF2-40B4-BE49-F238E27FC236}">
                <a16:creationId xmlns:a16="http://schemas.microsoft.com/office/drawing/2014/main" id="{00A90A1E-8783-4C53-9009-7349C2B4A48F}"/>
              </a:ext>
            </a:extLst>
          </p:cNvPr>
          <p:cNvSpPr/>
          <p:nvPr/>
        </p:nvSpPr>
        <p:spPr>
          <a:xfrm>
            <a:off x="821635" y="1683026"/>
            <a:ext cx="4055165" cy="2107096"/>
          </a:xfrm>
          <a:prstGeom prst="ellipse">
            <a:avLst/>
          </a:prstGeom>
          <a:solidFill>
            <a:srgbClr val="DD07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Punched Tape 4">
            <a:extLst>
              <a:ext uri="{FF2B5EF4-FFF2-40B4-BE49-F238E27FC236}">
                <a16:creationId xmlns:a16="http://schemas.microsoft.com/office/drawing/2014/main" id="{8B0779B6-F871-4247-BEE2-71D31F3CED69}"/>
              </a:ext>
            </a:extLst>
          </p:cNvPr>
          <p:cNvSpPr/>
          <p:nvPr/>
        </p:nvSpPr>
        <p:spPr>
          <a:xfrm>
            <a:off x="5287617" y="1683026"/>
            <a:ext cx="3220279" cy="2107096"/>
          </a:xfrm>
          <a:prstGeom prst="flowChartPunchedTape">
            <a:avLst/>
          </a:prstGeom>
          <a:solidFill>
            <a:srgbClr val="DD07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Sequential Access Storage 5">
            <a:extLst>
              <a:ext uri="{FF2B5EF4-FFF2-40B4-BE49-F238E27FC236}">
                <a16:creationId xmlns:a16="http://schemas.microsoft.com/office/drawing/2014/main" id="{6F905B24-17FF-4F38-9C49-EED8EBB6E58D}"/>
              </a:ext>
            </a:extLst>
          </p:cNvPr>
          <p:cNvSpPr/>
          <p:nvPr/>
        </p:nvSpPr>
        <p:spPr>
          <a:xfrm>
            <a:off x="8918713" y="1683026"/>
            <a:ext cx="2769704" cy="2107096"/>
          </a:xfrm>
          <a:prstGeom prst="flowChartMagneticTape">
            <a:avLst/>
          </a:prstGeom>
          <a:solidFill>
            <a:srgbClr val="DD07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laque 7">
            <a:extLst>
              <a:ext uri="{FF2B5EF4-FFF2-40B4-BE49-F238E27FC236}">
                <a16:creationId xmlns:a16="http://schemas.microsoft.com/office/drawing/2014/main" id="{98CB8EBD-EFF0-4568-BC4A-45A887557A4B}"/>
              </a:ext>
            </a:extLst>
          </p:cNvPr>
          <p:cNvSpPr/>
          <p:nvPr/>
        </p:nvSpPr>
        <p:spPr>
          <a:xfrm>
            <a:off x="1391478" y="3909391"/>
            <a:ext cx="3048000" cy="2531165"/>
          </a:xfrm>
          <a:prstGeom prst="plaque">
            <a:avLst/>
          </a:prstGeom>
          <a:solidFill>
            <a:srgbClr val="DD07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Folded Corner 8">
            <a:extLst>
              <a:ext uri="{FF2B5EF4-FFF2-40B4-BE49-F238E27FC236}">
                <a16:creationId xmlns:a16="http://schemas.microsoft.com/office/drawing/2014/main" id="{477F4346-90D8-44E3-9E5F-9BF191B21F2C}"/>
              </a:ext>
            </a:extLst>
          </p:cNvPr>
          <p:cNvSpPr/>
          <p:nvPr/>
        </p:nvSpPr>
        <p:spPr>
          <a:xfrm>
            <a:off x="5420139" y="3975652"/>
            <a:ext cx="2928731" cy="2531165"/>
          </a:xfrm>
          <a:prstGeom prst="foldedCorner">
            <a:avLst/>
          </a:prstGeom>
          <a:solidFill>
            <a:srgbClr val="DD07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entagon 9">
            <a:extLst>
              <a:ext uri="{FF2B5EF4-FFF2-40B4-BE49-F238E27FC236}">
                <a16:creationId xmlns:a16="http://schemas.microsoft.com/office/drawing/2014/main" id="{1CE148E3-94C7-4C72-A884-2FBCAE4912F1}"/>
              </a:ext>
            </a:extLst>
          </p:cNvPr>
          <p:cNvSpPr/>
          <p:nvPr/>
        </p:nvSpPr>
        <p:spPr>
          <a:xfrm>
            <a:off x="9356035" y="3975652"/>
            <a:ext cx="2491408" cy="2464904"/>
          </a:xfrm>
          <a:prstGeom prst="pentagon">
            <a:avLst/>
          </a:prstGeom>
          <a:solidFill>
            <a:srgbClr val="DD07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7245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8A2F9CC-ECFB-4DDE-A4E9-E97470F75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349" y="251791"/>
            <a:ext cx="10787268" cy="6361044"/>
          </a:xfrm>
          <a:prstGeom prst="rect">
            <a:avLst/>
          </a:prstGeom>
        </p:spPr>
      </p:pic>
    </p:spTree>
    <p:extLst>
      <p:ext uri="{BB962C8B-B14F-4D97-AF65-F5344CB8AC3E}">
        <p14:creationId xmlns:p14="http://schemas.microsoft.com/office/powerpoint/2010/main" val="3249023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A08CB51C-724D-466E-BD76-EDCB7382E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517" y="506437"/>
            <a:ext cx="5697415" cy="5683348"/>
          </a:xfrm>
          <a:prstGeom prst="rect">
            <a:avLst/>
          </a:prstGeom>
        </p:spPr>
      </p:pic>
    </p:spTree>
    <p:extLst>
      <p:ext uri="{BB962C8B-B14F-4D97-AF65-F5344CB8AC3E}">
        <p14:creationId xmlns:p14="http://schemas.microsoft.com/office/powerpoint/2010/main" val="3616902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723</Words>
  <Application>Microsoft Office PowerPoint</Application>
  <PresentationFormat>Widescreen</PresentationFormat>
  <Paragraphs>56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Aharoni</vt:lpstr>
      <vt:lpstr>Arial</vt:lpstr>
      <vt:lpstr>Calibri</vt:lpstr>
      <vt:lpstr>Calibri Light</vt:lpstr>
      <vt:lpstr>Comic Sans MS</vt:lpstr>
      <vt:lpstr>Office Theme</vt:lpstr>
      <vt:lpstr>We all know the benefits of being physically active .  When times are tough and it is difficult to get outdoors, it can be quite tricky to come up with ideas to keep the children occupied and active.  With modern technology, there are numerous websites available to support physical activity at home; not just for children, but for the whole family.  Most activities only take around 5-30 minutes to complete, so it can fit easily into the day.  Here are some ideas and resources we think you might find useful placed in a weekly activity timetable.  You can adapt the timetable to suit your own needs!  If you have any further activities you recommend, please let us know and we can share them with everyone else.  </vt:lpstr>
      <vt:lpstr>        Durham &amp; CLS School Games – Physical Activity Timetable  Week 5 – Key Stage 1 (Year 1 &amp;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all know the benefits of being physically active .  When times are tough and it is difficult to get outdoors, it can be quite tricky to come up with ideas to keep the children occupied and active.  With modern technology, there are numerous websites available to support physical activity at home; not just for children, but for the whole family.  Most activities only take around 5-30 minutes to complete, so it can fit easily into the day.  Here are some ideas and resources we think you might find useful placed in a weekly activity timetable.  You can adapt the timetable to suit your own needs!  If you have any further activities you recommend, please let us know and we can share them with everyone else.</dc:title>
  <dc:creator>Chris Boundy</dc:creator>
  <cp:lastModifiedBy>Emma Nichol</cp:lastModifiedBy>
  <cp:revision>29</cp:revision>
  <dcterms:created xsi:type="dcterms:W3CDTF">2020-06-15T08:29:43Z</dcterms:created>
  <dcterms:modified xsi:type="dcterms:W3CDTF">2020-07-02T14:50:50Z</dcterms:modified>
</cp:coreProperties>
</file>