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1" r:id="rId5"/>
    <p:sldId id="258" r:id="rId6"/>
    <p:sldId id="267" r:id="rId7"/>
    <p:sldId id="259" r:id="rId8"/>
    <p:sldId id="260" r:id="rId9"/>
    <p:sldId id="268" r:id="rId10"/>
    <p:sldId id="262"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0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0F7C-4767-4750-B734-22B40EE1A7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E42652-A696-4879-A2AD-0F528A0C85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830600-B2FB-4A99-A1A9-0D71752BE66E}"/>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3B661167-CE91-401B-A05B-A11C5B5D70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C77988-EFF7-4FDC-B2E1-9C821481AED0}"/>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08397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6FE-6872-4D41-9255-361123C787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E684AD-8C9F-468A-8573-5BBA40E86B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397540-DAD8-4CDB-872B-934DC3E1AD6C}"/>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D1C468D3-EFC1-4E4F-ABD4-48B6EFFA42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336928-C839-4287-8F6A-BEB045D92E39}"/>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37360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B99DC1-D948-4811-8958-D259B56237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FFEFBD-B0EC-4441-8032-F54CDBA7C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D334BA-7D48-4742-973C-A73EA0422225}"/>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3E48FB5E-A25C-4B78-98BF-1EF56E96EC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C71C4E-131E-49B3-8A0F-D2F3F17506A5}"/>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74205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CBC5-6CEB-4035-BE82-8F711ABE01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AFB06C-9894-4CA7-8A43-48895163D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9FBE60-CE49-44A1-9C47-E55B7A9B1C8C}"/>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68AB08C0-D883-4EA0-87E2-ED21BF7085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85E629-084A-4BC2-9556-F52E41B44A2F}"/>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8017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97C0-C18F-457E-A09B-86FE3932C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5244D8-28C7-4784-8274-D2267A04FC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05E5AE-1A6D-448D-8787-A13D054F32B3}"/>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D2987DF0-AFD1-407F-97B6-544E2E7F40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80D52E-C93D-4E74-8FFE-FD08878586FB}"/>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1144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4C9B-313D-4C5B-987C-02EF9FEFCD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A8FC21-2EFB-4E10-BCC8-EA66C607A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9E9037-2A0B-4218-B453-273101F5B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922875-34C5-45EE-BD78-A7E41FD050FD}"/>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6" name="Footer Placeholder 5">
            <a:extLst>
              <a:ext uri="{FF2B5EF4-FFF2-40B4-BE49-F238E27FC236}">
                <a16:creationId xmlns:a16="http://schemas.microsoft.com/office/drawing/2014/main" id="{57D31CFD-2242-4BC4-8E65-F586800C06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65DE7F-3DD0-4954-A5E7-81BB4B5A01E9}"/>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11812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496E-D3E0-4B50-B64D-3A5613C901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89B4B9-9E2D-4C52-8941-FD64D76E6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E2EB3-D802-49EE-918F-0427016F7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B2A038-C745-4722-B03B-CDDBBA138E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8BA61-637F-49D1-A2A0-4B9F37C1A8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A885FB-2C0C-49F0-9E91-4B0E4A3B2237}"/>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8" name="Footer Placeholder 7">
            <a:extLst>
              <a:ext uri="{FF2B5EF4-FFF2-40B4-BE49-F238E27FC236}">
                <a16:creationId xmlns:a16="http://schemas.microsoft.com/office/drawing/2014/main" id="{E5B5A2CD-F322-4DFA-9E8C-045B45FEB4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BA29A-AA49-4A29-93A1-3F4324CF81E2}"/>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251093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0042-F01D-4342-97B3-EEB645D9CA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AFC929-EF53-4768-9D12-EF3E7425C3FC}"/>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4" name="Footer Placeholder 3">
            <a:extLst>
              <a:ext uri="{FF2B5EF4-FFF2-40B4-BE49-F238E27FC236}">
                <a16:creationId xmlns:a16="http://schemas.microsoft.com/office/drawing/2014/main" id="{AFCFE971-C1A5-40B1-A06A-72E427463F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728B01-954B-46C0-B5F7-B672C7666A0D}"/>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218590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F6663-3FFA-4ADE-9659-211BCB11DC2D}"/>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3" name="Footer Placeholder 2">
            <a:extLst>
              <a:ext uri="{FF2B5EF4-FFF2-40B4-BE49-F238E27FC236}">
                <a16:creationId xmlns:a16="http://schemas.microsoft.com/office/drawing/2014/main" id="{CD950569-1F10-434C-8D4F-C00AE73973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645305-A30B-4B3F-9B8A-410D2C22BD57}"/>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76210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F4E1-4A1F-4BE8-96FB-8F3A11852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D76695-AFF9-48CE-8B5E-EEA8CD77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94CAF3-8720-4469-BACD-C8CCBC99B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2178E8-1F2E-4EFF-96F1-22001C0FDDC3}"/>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6" name="Footer Placeholder 5">
            <a:extLst>
              <a:ext uri="{FF2B5EF4-FFF2-40B4-BE49-F238E27FC236}">
                <a16:creationId xmlns:a16="http://schemas.microsoft.com/office/drawing/2014/main" id="{7E8B45DF-FAAC-4FD8-BA38-C4B4F68CD7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0B9B19-D2E5-41EF-AEA5-303B18C25728}"/>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827348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4767-1905-4DB9-B1C1-18142452B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3968C5-953A-4CFB-87F9-2E6F8D035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54FA02-DAC4-4A80-ADBC-3DD149940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B3E2D-BFEF-44A1-947C-3B26DCAED68F}"/>
              </a:ext>
            </a:extLst>
          </p:cNvPr>
          <p:cNvSpPr>
            <a:spLocks noGrp="1"/>
          </p:cNvSpPr>
          <p:nvPr>
            <p:ph type="dt" sz="half" idx="10"/>
          </p:nvPr>
        </p:nvSpPr>
        <p:spPr/>
        <p:txBody>
          <a:bodyPr/>
          <a:lstStyle/>
          <a:p>
            <a:fld id="{04D113A7-FA9F-4922-A6BF-95026C255A6F}" type="datetimeFigureOut">
              <a:rPr lang="en-GB" smtClean="0"/>
              <a:t>24/06/2020</a:t>
            </a:fld>
            <a:endParaRPr lang="en-GB"/>
          </a:p>
        </p:txBody>
      </p:sp>
      <p:sp>
        <p:nvSpPr>
          <p:cNvPr id="6" name="Footer Placeholder 5">
            <a:extLst>
              <a:ext uri="{FF2B5EF4-FFF2-40B4-BE49-F238E27FC236}">
                <a16:creationId xmlns:a16="http://schemas.microsoft.com/office/drawing/2014/main" id="{4980FD33-4E14-4FE7-ACB5-880EE878A6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68C351-062A-43D6-8E3A-47F6A47403D3}"/>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51049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3CE12-FFCC-4C87-BF0C-17C7F7E39C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64062A-DD18-4F78-BC14-6ADBDDF31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7BD784-C18B-48A9-863D-8357E4506A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113A7-FA9F-4922-A6BF-95026C255A6F}" type="datetimeFigureOut">
              <a:rPr lang="en-GB" smtClean="0"/>
              <a:t>24/06/2020</a:t>
            </a:fld>
            <a:endParaRPr lang="en-GB"/>
          </a:p>
        </p:txBody>
      </p:sp>
      <p:sp>
        <p:nvSpPr>
          <p:cNvPr id="5" name="Footer Placeholder 4">
            <a:extLst>
              <a:ext uri="{FF2B5EF4-FFF2-40B4-BE49-F238E27FC236}">
                <a16:creationId xmlns:a16="http://schemas.microsoft.com/office/drawing/2014/main" id="{B0A200E3-11F6-49A7-B424-049D288A5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274B37-D077-4BC6-A08C-90A56A886A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6A0A8-CECC-432A-934E-BCCFF1ABC179}" type="slidenum">
              <a:rPr lang="en-GB" smtClean="0"/>
              <a:t>‹#›</a:t>
            </a:fld>
            <a:endParaRPr lang="en-GB"/>
          </a:p>
        </p:txBody>
      </p:sp>
    </p:spTree>
    <p:extLst>
      <p:ext uri="{BB962C8B-B14F-4D97-AF65-F5344CB8AC3E}">
        <p14:creationId xmlns:p14="http://schemas.microsoft.com/office/powerpoint/2010/main" val="846762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twitter.com/DurhamCLS_SSP" TargetMode="External"/><Relationship Id="rId4" Type="http://schemas.openxmlformats.org/officeDocument/2006/relationships/hyperlink" Target="https://www.facebook.com/DurhamClsSSP/"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youtube.com/watch?v=aqXvn_lBqgo&amp;t=8s" TargetMode="External"/><Relationship Id="rId5" Type="http://schemas.openxmlformats.org/officeDocument/2006/relationships/hyperlink" Target="https://www.youtube.com/watch?v=dHu2h7Y10Do" TargetMode="External"/><Relationship Id="rId4" Type="http://schemas.openxmlformats.org/officeDocument/2006/relationships/hyperlink" Target="https://durhamcls-ssp.co.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CCAFB3E-E6E2-4587-A5FC-061F9AED9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5975841F-9161-4650-BCE5-20FFE7E29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a:off x="575867"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B5B91FD7-4CE6-41F6-AEC5-214E5D75881D}"/>
              </a:ext>
            </a:extLst>
          </p:cNvPr>
          <p:cNvSpPr>
            <a:spLocks noGrp="1"/>
          </p:cNvSpPr>
          <p:nvPr>
            <p:ph type="ctrTitle"/>
          </p:nvPr>
        </p:nvSpPr>
        <p:spPr>
          <a:xfrm>
            <a:off x="0" y="1771203"/>
            <a:ext cx="4446274" cy="1786515"/>
          </a:xfrm>
        </p:spPr>
        <p:txBody>
          <a:bodyPr anchor="t">
            <a:normAutofit fontScale="90000"/>
          </a:bodyPr>
          <a:lstStyle/>
          <a:p>
            <a:r>
              <a:rPr lang="en-US" sz="1600" dirty="0"/>
              <a:t>We all know the benefits of being physically active .</a:t>
            </a:r>
            <a:br>
              <a:rPr lang="en-US" sz="1600" b="0" dirty="0">
                <a:effectLst/>
              </a:rPr>
            </a:br>
            <a:br>
              <a:rPr lang="en-US" sz="1600" b="0" dirty="0">
                <a:effectLst/>
              </a:rPr>
            </a:br>
            <a:r>
              <a:rPr lang="en-US" sz="1600" dirty="0"/>
              <a:t>When times are tough and it is difficult to get outdoors, it can be quite tricky to come up with ideas to keep the children occupied and active.</a:t>
            </a:r>
            <a:br>
              <a:rPr lang="en-US" sz="1600" b="0" dirty="0">
                <a:effectLst/>
              </a:rPr>
            </a:br>
            <a:br>
              <a:rPr lang="en-US" sz="1600" b="0" dirty="0">
                <a:effectLst/>
              </a:rPr>
            </a:br>
            <a:r>
              <a:rPr lang="en-US" sz="1600" dirty="0"/>
              <a:t>With modern technology, there are numerous websites available to support physical activity at home; not just for children, but for the whole family.</a:t>
            </a:r>
            <a:br>
              <a:rPr lang="en-US" sz="1600" b="0" dirty="0">
                <a:effectLst/>
              </a:rPr>
            </a:br>
            <a:br>
              <a:rPr lang="en-US" sz="1600" b="0" dirty="0">
                <a:effectLst/>
              </a:rPr>
            </a:br>
            <a:r>
              <a:rPr lang="en-US" sz="1600" dirty="0"/>
              <a:t>Most activities only take around 5-30 minutes to complete, so it can fit easily into the day.</a:t>
            </a:r>
            <a:br>
              <a:rPr lang="en-US" sz="1600" b="0" dirty="0">
                <a:effectLst/>
              </a:rPr>
            </a:br>
            <a:br>
              <a:rPr lang="en-US" sz="1600" b="0" dirty="0">
                <a:effectLst/>
              </a:rPr>
            </a:br>
            <a:r>
              <a:rPr lang="en-US" sz="1600" dirty="0"/>
              <a:t>Here are some ideas and resources we think you might find useful placed in a weekly activity timetable.  You can adapt the timetable to suit your own needs!</a:t>
            </a:r>
            <a:br>
              <a:rPr lang="en-US" sz="1600" b="0" dirty="0">
                <a:effectLst/>
              </a:rPr>
            </a:br>
            <a:br>
              <a:rPr lang="en-US" sz="1600" b="0" dirty="0">
                <a:effectLst/>
              </a:rPr>
            </a:br>
            <a:r>
              <a:rPr lang="en-US" sz="1600" dirty="0"/>
              <a:t>If you have any further activities you recommend, please let us know and we can share them with everyone else.</a:t>
            </a:r>
            <a:br>
              <a:rPr lang="en-US" sz="1600" b="0" dirty="0">
                <a:effectLst/>
              </a:rPr>
            </a:br>
            <a:br>
              <a:rPr lang="en-US" sz="4400" dirty="0"/>
            </a:br>
            <a:endParaRPr lang="en-GB" sz="4400" dirty="0">
              <a:solidFill>
                <a:srgbClr val="FFFFFF"/>
              </a:solidFill>
            </a:endParaRPr>
          </a:p>
        </p:txBody>
      </p:sp>
      <p:sp>
        <p:nvSpPr>
          <p:cNvPr id="3" name="Subtitle 2">
            <a:extLst>
              <a:ext uri="{FF2B5EF4-FFF2-40B4-BE49-F238E27FC236}">
                <a16:creationId xmlns:a16="http://schemas.microsoft.com/office/drawing/2014/main" id="{F142DB70-AC7E-4312-A58F-31EB0866043D}"/>
              </a:ext>
            </a:extLst>
          </p:cNvPr>
          <p:cNvSpPr>
            <a:spLocks noGrp="1"/>
          </p:cNvSpPr>
          <p:nvPr>
            <p:ph type="subTitle" idx="1"/>
          </p:nvPr>
        </p:nvSpPr>
        <p:spPr>
          <a:xfrm>
            <a:off x="296467" y="605740"/>
            <a:ext cx="3658053" cy="955111"/>
          </a:xfrm>
        </p:spPr>
        <p:txBody>
          <a:bodyPr anchor="b">
            <a:normAutofit fontScale="47500" lnSpcReduction="20000"/>
          </a:bodyPr>
          <a:lstStyle/>
          <a:p>
            <a:r>
              <a:rPr lang="en-GB" sz="3600" dirty="0">
                <a:solidFill>
                  <a:srgbClr val="FFFFFF"/>
                </a:solidFill>
              </a:rPr>
              <a:t>Key Stage 1</a:t>
            </a:r>
          </a:p>
          <a:p>
            <a:r>
              <a:rPr lang="en-GB" sz="3600" dirty="0">
                <a:solidFill>
                  <a:srgbClr val="FFFFFF"/>
                </a:solidFill>
              </a:rPr>
              <a:t>(Year 1 &amp; 2)</a:t>
            </a:r>
          </a:p>
          <a:p>
            <a:r>
              <a:rPr lang="en-GB" sz="3600" dirty="0">
                <a:solidFill>
                  <a:srgbClr val="FFFFFF"/>
                </a:solidFill>
              </a:rPr>
              <a:t> ACTIVE AT HOME</a:t>
            </a:r>
          </a:p>
        </p:txBody>
      </p:sp>
      <p:sp>
        <p:nvSpPr>
          <p:cNvPr id="75" name="Rectangle 74">
            <a:extLst>
              <a:ext uri="{FF2B5EF4-FFF2-40B4-BE49-F238E27FC236}">
                <a16:creationId xmlns:a16="http://schemas.microsoft.com/office/drawing/2014/main" id="{640086A0-762B-44EE-AA70-A7268A72A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262"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me Page - Durham &amp; Chester-le-Street School Sports Partnership">
            <a:extLst>
              <a:ext uri="{FF2B5EF4-FFF2-40B4-BE49-F238E27FC236}">
                <a16:creationId xmlns:a16="http://schemas.microsoft.com/office/drawing/2014/main" id="{C0BA757D-DC64-4455-BC3D-147CAC6900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91262" y="238684"/>
            <a:ext cx="4733254" cy="3909246"/>
          </a:xfrm>
          <a:custGeom>
            <a:avLst/>
            <a:gdLst/>
            <a:ahLst/>
            <a:cxnLst/>
            <a:rect l="l" t="t" r="r" b="b"/>
            <a:pathLst>
              <a:path w="5017317" h="5380277">
                <a:moveTo>
                  <a:pt x="0" y="0"/>
                </a:moveTo>
                <a:lnTo>
                  <a:pt x="5017317" y="0"/>
                </a:lnTo>
                <a:lnTo>
                  <a:pt x="5017317" y="5380277"/>
                </a:lnTo>
                <a:lnTo>
                  <a:pt x="0" y="5380277"/>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ADD1F20-31FF-4080-9164-A4325BDB3E4B}"/>
              </a:ext>
            </a:extLst>
          </p:cNvPr>
          <p:cNvSpPr/>
          <p:nvPr/>
        </p:nvSpPr>
        <p:spPr>
          <a:xfrm>
            <a:off x="5618922" y="4385032"/>
            <a:ext cx="6096000" cy="2862322"/>
          </a:xfrm>
          <a:prstGeom prst="rect">
            <a:avLst/>
          </a:prstGeom>
        </p:spPr>
        <p:txBody>
          <a:bodyPr>
            <a:spAutoFit/>
          </a:bodyPr>
          <a:lstStyle/>
          <a:p>
            <a:pPr algn="ctr"/>
            <a:r>
              <a:rPr lang="en-US" dirty="0">
                <a:solidFill>
                  <a:srgbClr val="000000"/>
                </a:solidFill>
                <a:latin typeface="Arial" panose="020B0604020202020204" pitchFamily="34" charset="0"/>
              </a:rPr>
              <a:t>Check out our social media channels and tag us in any of your activities</a:t>
            </a:r>
            <a:endParaRPr lang="en-US" b="0" dirty="0">
              <a:effectLst/>
            </a:endParaRPr>
          </a:p>
          <a:p>
            <a:pPr algn="ctr"/>
            <a:br>
              <a:rPr lang="en-US" b="0" dirty="0">
                <a:effectLst/>
              </a:rPr>
            </a:br>
            <a:r>
              <a:rPr lang="en-US" dirty="0">
                <a:solidFill>
                  <a:srgbClr val="000000"/>
                </a:solidFill>
                <a:latin typeface="Arial" panose="020B0604020202020204" pitchFamily="34" charset="0"/>
              </a:rPr>
              <a:t>Facebook -  @</a:t>
            </a:r>
            <a:r>
              <a:rPr lang="en-US" dirty="0" err="1">
                <a:solidFill>
                  <a:srgbClr val="000000"/>
                </a:solidFill>
                <a:latin typeface="Arial" panose="020B0604020202020204" pitchFamily="34" charset="0"/>
              </a:rPr>
              <a:t>DurhamClsSSP</a:t>
            </a:r>
            <a:endParaRPr lang="en-US" b="0" dirty="0">
              <a:effectLst/>
            </a:endParaRPr>
          </a:p>
          <a:p>
            <a:pPr algn="ctr"/>
            <a:r>
              <a:rPr lang="en-GB" dirty="0">
                <a:hlinkClick r:id="rId4"/>
              </a:rPr>
              <a:t>https://www.facebook.com/DurhamClsSSP/</a:t>
            </a:r>
            <a:endParaRPr lang="en-US" b="0" dirty="0">
              <a:effectLst/>
            </a:endParaRPr>
          </a:p>
          <a:p>
            <a:pPr algn="ctr"/>
            <a:br>
              <a:rPr lang="en-US" b="0" dirty="0">
                <a:effectLst/>
              </a:rPr>
            </a:br>
            <a:r>
              <a:rPr lang="en-US" dirty="0">
                <a:solidFill>
                  <a:srgbClr val="000000"/>
                </a:solidFill>
                <a:latin typeface="Arial" panose="020B0604020202020204" pitchFamily="34" charset="0"/>
              </a:rPr>
              <a:t>Twitter -  </a:t>
            </a:r>
            <a:r>
              <a:rPr lang="en-GB" dirty="0"/>
              <a:t>@</a:t>
            </a:r>
            <a:r>
              <a:rPr lang="en-GB" dirty="0" err="1"/>
              <a:t>DurhamCLS_SSP</a:t>
            </a:r>
            <a:endParaRPr lang="en-US" b="0" dirty="0">
              <a:effectLst/>
            </a:endParaRPr>
          </a:p>
          <a:p>
            <a:pPr algn="ctr"/>
            <a:r>
              <a:rPr lang="en-GB" dirty="0">
                <a:hlinkClick r:id="rId5"/>
              </a:rPr>
              <a:t>https://twitter.com/DurhamCLS_SSP</a:t>
            </a:r>
            <a:endParaRPr lang="en-US" b="0" dirty="0">
              <a:effectLst/>
            </a:endParaRPr>
          </a:p>
          <a:p>
            <a:br>
              <a:rPr lang="en-US" dirty="0"/>
            </a:br>
            <a:endParaRPr lang="en-GB" dirty="0"/>
          </a:p>
        </p:txBody>
      </p:sp>
    </p:spTree>
    <p:extLst>
      <p:ext uri="{BB962C8B-B14F-4D97-AF65-F5344CB8AC3E}">
        <p14:creationId xmlns:p14="http://schemas.microsoft.com/office/powerpoint/2010/main" val="339594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iece of paper&#10;&#10;Description automatically generated">
            <a:extLst>
              <a:ext uri="{FF2B5EF4-FFF2-40B4-BE49-F238E27FC236}">
                <a16:creationId xmlns:a16="http://schemas.microsoft.com/office/drawing/2014/main" id="{7BC80476-00FE-4922-8911-B85EF7B4C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48" y="182880"/>
            <a:ext cx="11830929" cy="6499273"/>
          </a:xfrm>
          <a:prstGeom prst="rect">
            <a:avLst/>
          </a:prstGeom>
        </p:spPr>
      </p:pic>
    </p:spTree>
    <p:extLst>
      <p:ext uri="{BB962C8B-B14F-4D97-AF65-F5344CB8AC3E}">
        <p14:creationId xmlns:p14="http://schemas.microsoft.com/office/powerpoint/2010/main" val="637894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9AAE505C-5765-4CAB-B342-26550AFB2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302" y="253218"/>
            <a:ext cx="11113475" cy="6604782"/>
          </a:xfrm>
          <a:prstGeom prst="rect">
            <a:avLst/>
          </a:prstGeom>
        </p:spPr>
      </p:pic>
    </p:spTree>
    <p:extLst>
      <p:ext uri="{BB962C8B-B14F-4D97-AF65-F5344CB8AC3E}">
        <p14:creationId xmlns:p14="http://schemas.microsoft.com/office/powerpoint/2010/main" val="39798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9C51-6404-4F9E-9850-48415B242C0A}"/>
              </a:ext>
            </a:extLst>
          </p:cNvPr>
          <p:cNvSpPr>
            <a:spLocks noGrp="1"/>
          </p:cNvSpPr>
          <p:nvPr>
            <p:ph type="title"/>
          </p:nvPr>
        </p:nvSpPr>
        <p:spPr>
          <a:xfrm>
            <a:off x="712000" y="47073"/>
            <a:ext cx="9575000" cy="1325563"/>
          </a:xfrm>
        </p:spPr>
        <p:txBody>
          <a:bodyPr/>
          <a:lstStyle/>
          <a:p>
            <a:pPr algn="ctr"/>
            <a:r>
              <a:rPr lang="en-GB" dirty="0"/>
              <a:t>        </a:t>
            </a:r>
            <a:r>
              <a:rPr lang="en-GB" sz="2400" b="1" u="sng" dirty="0">
                <a:latin typeface="Aharoni" panose="02010803020104030203" pitchFamily="2" charset="-79"/>
                <a:cs typeface="Aharoni" panose="02010803020104030203" pitchFamily="2" charset="-79"/>
              </a:rPr>
              <a:t>Durham &amp; CLS School Games – Physical Activity Timetable</a:t>
            </a:r>
            <a:br>
              <a:rPr lang="en-GB" sz="2400" b="1" u="sng" dirty="0">
                <a:latin typeface="Aharoni" panose="02010803020104030203" pitchFamily="2" charset="-79"/>
                <a:cs typeface="Aharoni" panose="02010803020104030203" pitchFamily="2" charset="-79"/>
              </a:rPr>
            </a:br>
            <a:r>
              <a:rPr lang="en-GB" sz="2400" b="1" u="sng" dirty="0">
                <a:latin typeface="Aharoni" panose="02010803020104030203" pitchFamily="2" charset="-79"/>
                <a:cs typeface="Aharoni" panose="02010803020104030203" pitchFamily="2" charset="-79"/>
              </a:rPr>
              <a:t> Week 4 – Key Stage 1 (Year 1 &amp; 2) </a:t>
            </a:r>
          </a:p>
        </p:txBody>
      </p:sp>
      <p:pic>
        <p:nvPicPr>
          <p:cNvPr id="4" name="Picture 2" descr="Home Page - Durham &amp; Chester-le-Street School Sports Partnership">
            <a:extLst>
              <a:ext uri="{FF2B5EF4-FFF2-40B4-BE49-F238E27FC236}">
                <a16:creationId xmlns:a16="http://schemas.microsoft.com/office/drawing/2014/main" id="{BE2AA285-67E3-4A11-A504-7B3D4910EB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054" y="365125"/>
            <a:ext cx="1104972" cy="912608"/>
          </a:xfrm>
          <a:custGeom>
            <a:avLst/>
            <a:gdLst/>
            <a:ahLst/>
            <a:cxnLst/>
            <a:rect l="l" t="t" r="r" b="b"/>
            <a:pathLst>
              <a:path w="5017317" h="5380277">
                <a:moveTo>
                  <a:pt x="0" y="0"/>
                </a:moveTo>
                <a:lnTo>
                  <a:pt x="5017317" y="0"/>
                </a:lnTo>
                <a:lnTo>
                  <a:pt x="5017317" y="5380277"/>
                </a:lnTo>
                <a:lnTo>
                  <a:pt x="0" y="5380277"/>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School Games (@YourSchoolGames) | Twitter">
            <a:extLst>
              <a:ext uri="{FF2B5EF4-FFF2-40B4-BE49-F238E27FC236}">
                <a16:creationId xmlns:a16="http://schemas.microsoft.com/office/drawing/2014/main" id="{B25FD32E-3393-46E5-B408-FC257FF9C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0" y="0"/>
            <a:ext cx="1905000" cy="190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7">
            <a:extLst>
              <a:ext uri="{FF2B5EF4-FFF2-40B4-BE49-F238E27FC236}">
                <a16:creationId xmlns:a16="http://schemas.microsoft.com/office/drawing/2014/main" id="{2416A3C5-A128-4377-B5D3-15E4638521D9}"/>
              </a:ext>
            </a:extLst>
          </p:cNvPr>
          <p:cNvGraphicFramePr>
            <a:graphicFrameLocks noGrp="1"/>
          </p:cNvGraphicFramePr>
          <p:nvPr>
            <p:extLst>
              <p:ext uri="{D42A27DB-BD31-4B8C-83A1-F6EECF244321}">
                <p14:modId xmlns:p14="http://schemas.microsoft.com/office/powerpoint/2010/main" val="2033551648"/>
              </p:ext>
            </p:extLst>
          </p:nvPr>
        </p:nvGraphicFramePr>
        <p:xfrm>
          <a:off x="133161" y="1277733"/>
          <a:ext cx="11925678" cy="5593080"/>
        </p:xfrm>
        <a:graphic>
          <a:graphicData uri="http://schemas.openxmlformats.org/drawingml/2006/table">
            <a:tbl>
              <a:tblPr firstRow="1" bandRow="1">
                <a:tableStyleId>{5C22544A-7EE6-4342-B048-85BDC9FD1C3A}</a:tableStyleId>
              </a:tblPr>
              <a:tblGrid>
                <a:gridCol w="1987613">
                  <a:extLst>
                    <a:ext uri="{9D8B030D-6E8A-4147-A177-3AD203B41FA5}">
                      <a16:colId xmlns:a16="http://schemas.microsoft.com/office/drawing/2014/main" val="2797980804"/>
                    </a:ext>
                  </a:extLst>
                </a:gridCol>
                <a:gridCol w="1987613">
                  <a:extLst>
                    <a:ext uri="{9D8B030D-6E8A-4147-A177-3AD203B41FA5}">
                      <a16:colId xmlns:a16="http://schemas.microsoft.com/office/drawing/2014/main" val="1147795439"/>
                    </a:ext>
                  </a:extLst>
                </a:gridCol>
                <a:gridCol w="1987613">
                  <a:extLst>
                    <a:ext uri="{9D8B030D-6E8A-4147-A177-3AD203B41FA5}">
                      <a16:colId xmlns:a16="http://schemas.microsoft.com/office/drawing/2014/main" val="49219613"/>
                    </a:ext>
                  </a:extLst>
                </a:gridCol>
                <a:gridCol w="1987613">
                  <a:extLst>
                    <a:ext uri="{9D8B030D-6E8A-4147-A177-3AD203B41FA5}">
                      <a16:colId xmlns:a16="http://schemas.microsoft.com/office/drawing/2014/main" val="3757954228"/>
                    </a:ext>
                  </a:extLst>
                </a:gridCol>
                <a:gridCol w="1987613">
                  <a:extLst>
                    <a:ext uri="{9D8B030D-6E8A-4147-A177-3AD203B41FA5}">
                      <a16:colId xmlns:a16="http://schemas.microsoft.com/office/drawing/2014/main" val="2648373400"/>
                    </a:ext>
                  </a:extLst>
                </a:gridCol>
                <a:gridCol w="1987613">
                  <a:extLst>
                    <a:ext uri="{9D8B030D-6E8A-4147-A177-3AD203B41FA5}">
                      <a16:colId xmlns:a16="http://schemas.microsoft.com/office/drawing/2014/main" val="1314765339"/>
                    </a:ext>
                  </a:extLst>
                </a:gridCol>
              </a:tblGrid>
              <a:tr h="499534">
                <a:tc>
                  <a:txBody>
                    <a:bodyPr/>
                    <a:lstStyle/>
                    <a:p>
                      <a:endParaRPr lang="en-GB" dirty="0"/>
                    </a:p>
                  </a:txBody>
                  <a:tcPr/>
                </a:tc>
                <a:tc>
                  <a:txBody>
                    <a:bodyPr/>
                    <a:lstStyle/>
                    <a:p>
                      <a:r>
                        <a:rPr lang="en-GB" dirty="0"/>
                        <a:t>MONDAY</a:t>
                      </a:r>
                    </a:p>
                    <a:p>
                      <a:endParaRPr lang="en-GB" dirty="0"/>
                    </a:p>
                  </a:txBody>
                  <a:tcPr/>
                </a:tc>
                <a:tc>
                  <a:txBody>
                    <a:bodyPr/>
                    <a:lstStyle/>
                    <a:p>
                      <a:r>
                        <a:rPr lang="en-GB" dirty="0"/>
                        <a:t>TUESDAY</a:t>
                      </a:r>
                    </a:p>
                    <a:p>
                      <a:endParaRPr lang="en-GB" dirty="0"/>
                    </a:p>
                  </a:txBody>
                  <a:tcPr/>
                </a:tc>
                <a:tc>
                  <a:txBody>
                    <a:bodyPr/>
                    <a:lstStyle/>
                    <a:p>
                      <a:r>
                        <a:rPr lang="en-GB" dirty="0"/>
                        <a:t>WEDNESDAY</a:t>
                      </a:r>
                    </a:p>
                    <a:p>
                      <a:endParaRPr lang="en-GB" dirty="0"/>
                    </a:p>
                  </a:txBody>
                  <a:tcPr/>
                </a:tc>
                <a:tc>
                  <a:txBody>
                    <a:bodyPr/>
                    <a:lstStyle/>
                    <a:p>
                      <a:r>
                        <a:rPr lang="en-GB" dirty="0"/>
                        <a:t>THURSDAY </a:t>
                      </a:r>
                    </a:p>
                    <a:p>
                      <a:endParaRPr lang="en-GB" dirty="0"/>
                    </a:p>
                  </a:txBody>
                  <a:tcPr/>
                </a:tc>
                <a:tc>
                  <a:txBody>
                    <a:bodyPr/>
                    <a:lstStyle/>
                    <a:p>
                      <a:r>
                        <a:rPr lang="en-GB" dirty="0"/>
                        <a:t>FRIDAY</a:t>
                      </a:r>
                    </a:p>
                    <a:p>
                      <a:endParaRPr lang="en-GB" dirty="0"/>
                    </a:p>
                  </a:txBody>
                  <a:tcPr/>
                </a:tc>
                <a:extLst>
                  <a:ext uri="{0D108BD9-81ED-4DB2-BD59-A6C34878D82A}">
                    <a16:rowId xmlns:a16="http://schemas.microsoft.com/office/drawing/2014/main" val="1187268090"/>
                  </a:ext>
                </a:extLst>
              </a:tr>
              <a:tr h="1124279">
                <a:tc>
                  <a:txBody>
                    <a:bodyPr/>
                    <a:lstStyle/>
                    <a:p>
                      <a:r>
                        <a:rPr lang="en-GB" dirty="0"/>
                        <a:t>PHYSICAL </a:t>
                      </a:r>
                    </a:p>
                    <a:p>
                      <a:r>
                        <a:rPr lang="en-GB" dirty="0"/>
                        <a:t>ACTIVITY</a:t>
                      </a:r>
                    </a:p>
                  </a:txBody>
                  <a:tcPr/>
                </a:tc>
                <a:tc>
                  <a:txBody>
                    <a:bodyPr/>
                    <a:lstStyle/>
                    <a:p>
                      <a:r>
                        <a:rPr lang="en-US" sz="1200" dirty="0"/>
                        <a:t>Follow a Leanne fitness session from our SSP website Newsfeed</a:t>
                      </a:r>
                    </a:p>
                    <a:p>
                      <a:r>
                        <a:rPr lang="en-GB" sz="1200" dirty="0">
                          <a:hlinkClick r:id="rId4"/>
                        </a:rPr>
                        <a:t>https://durhamcls-ssp.co.uk/</a:t>
                      </a:r>
                      <a:endParaRPr lang="en-US" sz="1200" dirty="0"/>
                    </a:p>
                    <a:p>
                      <a:r>
                        <a:rPr lang="en-GB" sz="1200" b="0" i="0" kern="1200" dirty="0">
                          <a:solidFill>
                            <a:schemeClr val="dk1"/>
                          </a:solidFill>
                          <a:effectLst/>
                          <a:latin typeface="+mn-lt"/>
                          <a:ea typeface="+mn-ea"/>
                          <a:cs typeface="+mn-cs"/>
                        </a:rPr>
                        <a:t>🌟 KS1 WORKOUT</a:t>
                      </a:r>
                      <a:br>
                        <a:rPr lang="en-GB" sz="1200" dirty="0"/>
                      </a:br>
                      <a:r>
                        <a:rPr lang="en-GB" sz="1200" b="0" i="0" kern="1200" dirty="0">
                          <a:solidFill>
                            <a:schemeClr val="dk1"/>
                          </a:solidFill>
                          <a:effectLst/>
                          <a:latin typeface="+mn-lt"/>
                          <a:ea typeface="+mn-ea"/>
                          <a:cs typeface="+mn-cs"/>
                        </a:rPr>
                        <a:t>🦍 Gorilla Run 🐸 Froggies 🐰 </a:t>
                      </a:r>
                      <a:r>
                        <a:rPr lang="en-GB" sz="1200" b="0" i="0" kern="1200" dirty="0" err="1">
                          <a:solidFill>
                            <a:schemeClr val="dk1"/>
                          </a:solidFill>
                          <a:effectLst/>
                          <a:latin typeface="+mn-lt"/>
                          <a:ea typeface="+mn-ea"/>
                          <a:cs typeface="+mn-cs"/>
                        </a:rPr>
                        <a:t>Bunnyhop</a:t>
                      </a:r>
                      <a:r>
                        <a:rPr lang="en-GB" sz="1200" b="0" i="0" kern="1200" dirty="0">
                          <a:solidFill>
                            <a:schemeClr val="dk1"/>
                          </a:solidFill>
                          <a:effectLst/>
                          <a:latin typeface="+mn-lt"/>
                          <a:ea typeface="+mn-ea"/>
                          <a:cs typeface="+mn-cs"/>
                        </a:rPr>
                        <a:t> 🐵 Monkey Jumps 🐍 Cobra 🦖 T Rex</a:t>
                      </a:r>
                      <a:endParaRPr lang="en-GB" sz="1200" dirty="0"/>
                    </a:p>
                  </a:txBody>
                  <a:tcPr/>
                </a:tc>
                <a:tc>
                  <a:txBody>
                    <a:bodyPr/>
                    <a:lstStyle/>
                    <a:p>
                      <a:pPr rtl="0"/>
                      <a:r>
                        <a:rPr lang="en-US" sz="1200" dirty="0"/>
                        <a:t>Jumping obstacle course</a:t>
                      </a:r>
                    </a:p>
                    <a:p>
                      <a:pPr rtl="0"/>
                      <a:endParaRPr lang="en-US" sz="1200" dirty="0"/>
                    </a:p>
                    <a:p>
                      <a:pPr rtl="0"/>
                      <a:r>
                        <a:rPr lang="en-US" sz="1200" dirty="0"/>
                        <a:t>Can you make your own jumping obstacle course. Look at </a:t>
                      </a:r>
                      <a:r>
                        <a:rPr lang="en-US" sz="1200" b="1" u="sng" dirty="0"/>
                        <a:t>slide 5</a:t>
                      </a:r>
                      <a:r>
                        <a:rPr lang="en-US" sz="1200" dirty="0"/>
                        <a:t> for instructions.</a:t>
                      </a:r>
                      <a:endParaRPr lang="en-GB" sz="1200" dirty="0"/>
                    </a:p>
                  </a:txBody>
                  <a:tcPr/>
                </a:tc>
                <a:tc>
                  <a:txBody>
                    <a:bodyPr/>
                    <a:lstStyle/>
                    <a:p>
                      <a:r>
                        <a:rPr lang="en-US" sz="1200" dirty="0"/>
                        <a:t>Air hockey.  Can you play air hockey against someone in your house?</a:t>
                      </a:r>
                    </a:p>
                    <a:p>
                      <a:endParaRPr lang="en-US" sz="1200" dirty="0"/>
                    </a:p>
                    <a:p>
                      <a:r>
                        <a:rPr lang="en-US" sz="1200" dirty="0"/>
                        <a:t>Look at </a:t>
                      </a:r>
                      <a:r>
                        <a:rPr lang="en-US" sz="1200" b="1" u="sng" dirty="0"/>
                        <a:t>slide 7 </a:t>
                      </a:r>
                      <a:r>
                        <a:rPr lang="en-US" sz="1200" dirty="0"/>
                        <a:t>for instructions.</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Follow a Leanne fun fitness session from our SSP website Newsfeed.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4"/>
                        </a:rPr>
                        <a:t>https://durhamcls-ssp.co.uk/</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 This is by far my </a:t>
                      </a:r>
                      <a:r>
                        <a:rPr lang="en-US" sz="1100" b="0" i="0" kern="1200" dirty="0" err="1">
                          <a:solidFill>
                            <a:schemeClr val="dk1"/>
                          </a:solidFill>
                          <a:effectLst/>
                          <a:latin typeface="+mn-lt"/>
                          <a:ea typeface="+mn-ea"/>
                          <a:cs typeface="+mn-cs"/>
                        </a:rPr>
                        <a:t>favourite</a:t>
                      </a:r>
                      <a:r>
                        <a:rPr lang="en-US" sz="1100" b="0" i="0" kern="1200" dirty="0">
                          <a:solidFill>
                            <a:schemeClr val="dk1"/>
                          </a:solidFill>
                          <a:effectLst/>
                          <a:latin typeface="+mn-lt"/>
                          <a:ea typeface="+mn-ea"/>
                          <a:cs typeface="+mn-cs"/>
                        </a:rPr>
                        <a:t> workout, ideal for KS1 &amp; KS2</a:t>
                      </a:r>
                      <a:br>
                        <a:rPr lang="en-US" sz="1100" dirty="0"/>
                      </a:br>
                      <a:r>
                        <a:rPr lang="en-US" sz="1100" b="0" i="0" kern="1200" dirty="0">
                          <a:solidFill>
                            <a:schemeClr val="dk1"/>
                          </a:solidFill>
                          <a:effectLst/>
                          <a:latin typeface="+mn-lt"/>
                          <a:ea typeface="+mn-ea"/>
                          <a:cs typeface="+mn-cs"/>
                        </a:rPr>
                        <a:t>🦘 We’ve got kangaroo jumps, donkey kicks and loads more fun!! 👍 Give it a go!!!</a:t>
                      </a:r>
                      <a:endParaRPr lang="en-US" sz="1100" dirty="0"/>
                    </a:p>
                  </a:txBody>
                  <a:tcPr/>
                </a:tc>
                <a:tc>
                  <a:txBody>
                    <a:bodyPr/>
                    <a:lstStyle/>
                    <a:p>
                      <a:pPr rtl="0"/>
                      <a:r>
                        <a:rPr lang="en-US" sz="1200" b="0" i="0" u="none" strike="noStrike" kern="1200" dirty="0">
                          <a:solidFill>
                            <a:schemeClr val="dk1"/>
                          </a:solidFill>
                          <a:effectLst/>
                          <a:latin typeface="+mn-lt"/>
                          <a:ea typeface="+mn-ea"/>
                          <a:cs typeface="+mn-cs"/>
                        </a:rPr>
                        <a:t>Do the Dash target throw.  Have a go, remember to use an underarm throw.</a:t>
                      </a:r>
                    </a:p>
                    <a:p>
                      <a:pPr rtl="0"/>
                      <a:endParaRPr lang="en-US" sz="1200" b="0" i="0" u="none" strike="noStrike" kern="1200" dirty="0">
                        <a:solidFill>
                          <a:schemeClr val="dk1"/>
                        </a:solidFill>
                        <a:effectLst/>
                        <a:latin typeface="+mn-lt"/>
                        <a:ea typeface="+mn-ea"/>
                        <a:cs typeface="+mn-cs"/>
                      </a:endParaRPr>
                    </a:p>
                    <a:p>
                      <a:pPr rtl="0"/>
                      <a:r>
                        <a:rPr lang="en-US" sz="1200" b="0" i="0" u="none" strike="noStrike" kern="1200" dirty="0">
                          <a:solidFill>
                            <a:schemeClr val="dk1"/>
                          </a:solidFill>
                          <a:effectLst/>
                          <a:latin typeface="+mn-lt"/>
                          <a:ea typeface="+mn-ea"/>
                          <a:cs typeface="+mn-cs"/>
                        </a:rPr>
                        <a:t>See </a:t>
                      </a:r>
                      <a:r>
                        <a:rPr lang="en-US" sz="1200" b="1" i="0" u="sng" strike="noStrike" kern="1200" dirty="0">
                          <a:solidFill>
                            <a:schemeClr val="dk1"/>
                          </a:solidFill>
                          <a:effectLst/>
                          <a:latin typeface="+mn-lt"/>
                          <a:ea typeface="+mn-ea"/>
                          <a:cs typeface="+mn-cs"/>
                        </a:rPr>
                        <a:t>slide 11 </a:t>
                      </a:r>
                      <a:r>
                        <a:rPr lang="en-US" sz="1200" b="0" i="0" u="none" strike="noStrike" kern="1200" dirty="0">
                          <a:solidFill>
                            <a:schemeClr val="dk1"/>
                          </a:solidFill>
                          <a:effectLst/>
                          <a:latin typeface="+mn-lt"/>
                          <a:ea typeface="+mn-ea"/>
                          <a:cs typeface="+mn-cs"/>
                        </a:rPr>
                        <a:t>for instructions.</a:t>
                      </a:r>
                      <a:endParaRPr lang="en-US" sz="1200" b="0" dirty="0">
                        <a:effectLst/>
                      </a:endParaRPr>
                    </a:p>
                  </a:txBody>
                  <a:tcPr/>
                </a:tc>
                <a:extLst>
                  <a:ext uri="{0D108BD9-81ED-4DB2-BD59-A6C34878D82A}">
                    <a16:rowId xmlns:a16="http://schemas.microsoft.com/office/drawing/2014/main" val="1738279298"/>
                  </a:ext>
                </a:extLst>
              </a:tr>
              <a:tr h="1301014">
                <a:tc>
                  <a:txBody>
                    <a:bodyPr/>
                    <a:lstStyle/>
                    <a:p>
                      <a:r>
                        <a:rPr lang="en-GB" dirty="0"/>
                        <a:t>SCHOOL GAMES VALUES ACTIVITY</a:t>
                      </a:r>
                    </a:p>
                  </a:txBody>
                  <a:tcPr/>
                </a:tc>
                <a:tc>
                  <a:txBody>
                    <a:bodyPr/>
                    <a:lstStyle/>
                    <a:p>
                      <a:r>
                        <a:rPr lang="en-US" sz="1200" kern="1200" dirty="0">
                          <a:solidFill>
                            <a:schemeClr val="dk1"/>
                          </a:solidFill>
                          <a:effectLst/>
                          <a:latin typeface="+mn-lt"/>
                          <a:ea typeface="+mn-ea"/>
                          <a:cs typeface="+mn-cs"/>
                        </a:rPr>
                        <a:t>Self Belief</a:t>
                      </a:r>
                    </a:p>
                    <a:p>
                      <a:endParaRPr lang="en-US" sz="1200" kern="1200" dirty="0">
                        <a:solidFill>
                          <a:schemeClr val="dk1"/>
                        </a:solidFill>
                        <a:effectLst/>
                        <a:latin typeface="+mn-lt"/>
                        <a:ea typeface="+mn-ea"/>
                        <a:cs typeface="+mn-cs"/>
                      </a:endParaRPr>
                    </a:p>
                    <a:p>
                      <a:r>
                        <a:rPr lang="en-GB" sz="1200" dirty="0">
                          <a:solidFill>
                            <a:schemeClr val="tx1"/>
                          </a:solidFill>
                        </a:rPr>
                        <a:t>Can you try Nelly’s number machine challenge Level 2.  You must show that you believe in your maths skills, don’t give up!!  </a:t>
                      </a:r>
                      <a:r>
                        <a:rPr lang="en-GB" sz="1200" b="1" u="sng" dirty="0">
                          <a:solidFill>
                            <a:schemeClr val="tx1"/>
                          </a:solidFill>
                        </a:rPr>
                        <a:t>See slide 3 </a:t>
                      </a:r>
                      <a:r>
                        <a:rPr lang="en-GB" sz="1200" dirty="0">
                          <a:solidFill>
                            <a:schemeClr val="tx1"/>
                          </a:solidFill>
                        </a:rPr>
                        <a:t>for instructions.</a:t>
                      </a:r>
                    </a:p>
                  </a:txBody>
                  <a:tcPr/>
                </a:tc>
                <a:tc>
                  <a:txBody>
                    <a:bodyPr/>
                    <a:lstStyle/>
                    <a:p>
                      <a:r>
                        <a:rPr lang="en-US" sz="1200" dirty="0">
                          <a:solidFill>
                            <a:srgbClr val="DD07B4"/>
                          </a:solidFill>
                        </a:rPr>
                        <a:t>Passion</a:t>
                      </a:r>
                    </a:p>
                    <a:p>
                      <a:endParaRPr lang="en-US" sz="1200" dirty="0">
                        <a:solidFill>
                          <a:srgbClr val="DD07B4"/>
                        </a:solidFill>
                      </a:endParaRPr>
                    </a:p>
                    <a:p>
                      <a:r>
                        <a:rPr lang="en-US" sz="1200" dirty="0">
                          <a:solidFill>
                            <a:srgbClr val="DD07B4"/>
                          </a:solidFill>
                        </a:rPr>
                        <a:t>Watch the short film on why children love sport.  Could you make a video about why you love sport?</a:t>
                      </a:r>
                    </a:p>
                    <a:p>
                      <a:endParaRPr lang="en-US" sz="1200" dirty="0">
                        <a:solidFill>
                          <a:srgbClr val="DD07B4"/>
                        </a:solidFill>
                      </a:endParaRPr>
                    </a:p>
                    <a:p>
                      <a:r>
                        <a:rPr lang="en-GB" sz="1200" dirty="0">
                          <a:hlinkClick r:id="rId5"/>
                        </a:rPr>
                        <a:t>Click Here for Video</a:t>
                      </a:r>
                      <a:endParaRPr lang="en-US" sz="1200" dirty="0">
                        <a:solidFill>
                          <a:srgbClr val="DD07B4"/>
                        </a:solidFill>
                      </a:endParaRPr>
                    </a:p>
                  </a:txBody>
                  <a:tcPr/>
                </a:tc>
                <a:tc>
                  <a:txBody>
                    <a:bodyPr/>
                    <a:lstStyle/>
                    <a:p>
                      <a:r>
                        <a:rPr lang="en-US" sz="1200" dirty="0">
                          <a:solidFill>
                            <a:srgbClr val="00B0F0"/>
                          </a:solidFill>
                        </a:rPr>
                        <a:t>Honesty</a:t>
                      </a:r>
                    </a:p>
                    <a:p>
                      <a:endParaRPr lang="en-US" sz="1200" dirty="0">
                        <a:solidFill>
                          <a:srgbClr val="00B0F0"/>
                        </a:solidFill>
                      </a:endParaRPr>
                    </a:p>
                    <a:p>
                      <a:r>
                        <a:rPr lang="en-US" sz="1200" dirty="0">
                          <a:solidFill>
                            <a:srgbClr val="00B0F0"/>
                          </a:solidFill>
                        </a:rPr>
                        <a:t>Be in charge of a score card in today’s air hockey challenge.  Can you be honest and keep the correct score, even if it means that you loose the game.</a:t>
                      </a:r>
                    </a:p>
                  </a:txBody>
                  <a:tcPr/>
                </a:tc>
                <a:tc>
                  <a:txBody>
                    <a:bodyPr/>
                    <a:lstStyle/>
                    <a:p>
                      <a:pPr rtl="0"/>
                      <a:r>
                        <a:rPr lang="en-GB" sz="1200" b="0" dirty="0">
                          <a:solidFill>
                            <a:srgbClr val="FFC000"/>
                          </a:solidFill>
                          <a:effectLst/>
                        </a:rPr>
                        <a:t>Determination</a:t>
                      </a:r>
                    </a:p>
                    <a:p>
                      <a:pPr rtl="0"/>
                      <a:endParaRPr lang="en-GB" sz="1200" b="0" dirty="0">
                        <a:solidFill>
                          <a:srgbClr val="FFC000"/>
                        </a:solidFill>
                        <a:effectLst/>
                      </a:endParaRPr>
                    </a:p>
                    <a:p>
                      <a:pPr rtl="0"/>
                      <a:r>
                        <a:rPr lang="en-GB" sz="1200" b="0" dirty="0">
                          <a:solidFill>
                            <a:srgbClr val="FFC000"/>
                          </a:solidFill>
                          <a:effectLst/>
                        </a:rPr>
                        <a:t>Can you achieve getting a determination certificate today in the physical activity and challenge activity?  Your parent/guardian will tell you if you achieved determination today.  See </a:t>
                      </a:r>
                      <a:r>
                        <a:rPr lang="en-GB" sz="1200" b="1" u="sng" dirty="0">
                          <a:solidFill>
                            <a:srgbClr val="FFC000"/>
                          </a:solidFill>
                          <a:effectLst/>
                        </a:rPr>
                        <a:t>slide 9 </a:t>
                      </a:r>
                      <a:r>
                        <a:rPr lang="en-GB" sz="1200" b="0" dirty="0">
                          <a:solidFill>
                            <a:srgbClr val="FFC000"/>
                          </a:solidFill>
                          <a:effectLst/>
                        </a:rPr>
                        <a:t>for the determination certificate.</a:t>
                      </a:r>
                    </a:p>
                  </a:txBody>
                  <a:tcPr/>
                </a:tc>
                <a:tc>
                  <a:txBody>
                    <a:bodyPr/>
                    <a:lstStyle/>
                    <a:p>
                      <a:pPr rtl="0"/>
                      <a:r>
                        <a:rPr lang="en-US" sz="1200" b="0" i="0" u="none" strike="noStrike" kern="1200" dirty="0">
                          <a:solidFill>
                            <a:srgbClr val="00B050"/>
                          </a:solidFill>
                          <a:effectLst/>
                          <a:latin typeface="+mn-lt"/>
                          <a:ea typeface="+mn-ea"/>
                          <a:cs typeface="+mn-cs"/>
                        </a:rPr>
                        <a:t>Team Work</a:t>
                      </a:r>
                      <a:endParaRPr lang="en-US" sz="1200" b="0" dirty="0">
                        <a:solidFill>
                          <a:srgbClr val="00B050"/>
                        </a:solidFill>
                        <a:effectLst/>
                      </a:endParaRPr>
                    </a:p>
                    <a:p>
                      <a:pPr rtl="0"/>
                      <a:r>
                        <a:rPr lang="en-US" sz="1200" b="0" i="0" u="none" strike="noStrike" kern="1200" dirty="0">
                          <a:solidFill>
                            <a:srgbClr val="00B050"/>
                          </a:solidFill>
                          <a:effectLst/>
                          <a:latin typeface="+mn-lt"/>
                          <a:ea typeface="+mn-ea"/>
                          <a:cs typeface="+mn-cs"/>
                        </a:rPr>
                        <a:t> </a:t>
                      </a:r>
                      <a:endParaRPr lang="en-US" sz="1200" b="0" dirty="0">
                        <a:solidFill>
                          <a:srgbClr val="00B050"/>
                        </a:solidFill>
                        <a:effectLst/>
                      </a:endParaRPr>
                    </a:p>
                    <a:p>
                      <a:pPr rtl="0"/>
                      <a:r>
                        <a:rPr lang="en-US" sz="1200" b="0" i="0" u="none" strike="noStrike" kern="1200" dirty="0">
                          <a:solidFill>
                            <a:srgbClr val="00B050"/>
                          </a:solidFill>
                          <a:effectLst/>
                          <a:latin typeface="+mn-lt"/>
                          <a:ea typeface="+mn-ea"/>
                          <a:cs typeface="+mn-cs"/>
                        </a:rPr>
                        <a:t>Can you and your household balance as many cuddly toys on top of each toy, you will need to work as a team to try and balance as many toys on top of each toy without them falling.  </a:t>
                      </a:r>
                      <a:endParaRPr lang="en-US" sz="1200" b="0" dirty="0">
                        <a:solidFill>
                          <a:srgbClr val="00B050"/>
                        </a:solidFill>
                        <a:effectLst/>
                      </a:endParaRPr>
                    </a:p>
                  </a:txBody>
                  <a:tcPr/>
                </a:tc>
                <a:extLst>
                  <a:ext uri="{0D108BD9-81ED-4DB2-BD59-A6C34878D82A}">
                    <a16:rowId xmlns:a16="http://schemas.microsoft.com/office/drawing/2014/main" val="4160562197"/>
                  </a:ext>
                </a:extLst>
              </a:tr>
              <a:tr h="992364">
                <a:tc>
                  <a:txBody>
                    <a:bodyPr/>
                    <a:lstStyle/>
                    <a:p>
                      <a:r>
                        <a:rPr lang="en-GB" dirty="0"/>
                        <a:t>CHALLENGE</a:t>
                      </a:r>
                    </a:p>
                    <a:p>
                      <a:r>
                        <a:rPr lang="en-GB" dirty="0"/>
                        <a:t>ACTIVITY</a:t>
                      </a:r>
                    </a:p>
                  </a:txBody>
                  <a:tcPr/>
                </a:tc>
                <a:tc>
                  <a:txBody>
                    <a:bodyPr/>
                    <a:lstStyle/>
                    <a:p>
                      <a:r>
                        <a:rPr lang="en-US" sz="1200" dirty="0"/>
                        <a:t>Save the bears.  Can you challenge someone at home in the save the bear challenge?</a:t>
                      </a:r>
                    </a:p>
                    <a:p>
                      <a:r>
                        <a:rPr lang="en-US" sz="1200" dirty="0"/>
                        <a:t>Look at </a:t>
                      </a:r>
                      <a:r>
                        <a:rPr lang="en-US" sz="1200" b="1" u="sng" dirty="0"/>
                        <a:t>slide 4 </a:t>
                      </a:r>
                      <a:r>
                        <a:rPr lang="en-US" sz="1200" dirty="0"/>
                        <a:t>for instructions.</a:t>
                      </a:r>
                    </a:p>
                  </a:txBody>
                  <a:tcPr/>
                </a:tc>
                <a:tc>
                  <a:txBody>
                    <a:bodyPr/>
                    <a:lstStyle/>
                    <a:p>
                      <a:r>
                        <a:rPr lang="en-US" sz="1200" dirty="0"/>
                        <a:t>Do the Dash speed bounce.  Have a go and challenge someone at home.</a:t>
                      </a:r>
                    </a:p>
                    <a:p>
                      <a:r>
                        <a:rPr lang="en-US" sz="1200" dirty="0"/>
                        <a:t>See </a:t>
                      </a:r>
                      <a:r>
                        <a:rPr lang="en-US" sz="1200" b="1" u="sng" dirty="0"/>
                        <a:t>slide 6</a:t>
                      </a:r>
                      <a:r>
                        <a:rPr lang="en-US" sz="1200" dirty="0"/>
                        <a:t> for instructions.</a:t>
                      </a:r>
                      <a:endParaRPr lang="en-GB" sz="1200" dirty="0"/>
                    </a:p>
                  </a:txBody>
                  <a:tcPr/>
                </a:tc>
                <a:tc>
                  <a:txBody>
                    <a:bodyPr/>
                    <a:lstStyle/>
                    <a:p>
                      <a:r>
                        <a:rPr lang="en-GB" sz="1200" dirty="0"/>
                        <a:t>Can you challenge someone at home to the jumping dice challenge?  See </a:t>
                      </a:r>
                      <a:r>
                        <a:rPr lang="en-GB" sz="1200" b="1" u="sng" dirty="0"/>
                        <a:t>slide 8</a:t>
                      </a:r>
                      <a:r>
                        <a:rPr lang="en-GB" sz="1200" dirty="0"/>
                        <a:t> for instructions.</a:t>
                      </a:r>
                    </a:p>
                  </a:txBody>
                  <a:tcPr/>
                </a:tc>
                <a:tc>
                  <a:txBody>
                    <a:bodyPr/>
                    <a:lstStyle/>
                    <a:p>
                      <a:r>
                        <a:rPr lang="en-US" sz="1200" dirty="0"/>
                        <a:t>Challenge someone at home to the balloon </a:t>
                      </a:r>
                      <a:r>
                        <a:rPr lang="en-US" sz="1200" dirty="0" err="1"/>
                        <a:t>keepy</a:t>
                      </a:r>
                      <a:r>
                        <a:rPr lang="en-US" sz="1200" dirty="0"/>
                        <a:t> up challenge.  </a:t>
                      </a:r>
                      <a:r>
                        <a:rPr lang="en-US" sz="1200" b="1" u="sng" dirty="0"/>
                        <a:t>See slide 10 </a:t>
                      </a:r>
                      <a:r>
                        <a:rPr lang="en-US" sz="1200" dirty="0"/>
                        <a:t>for instructions.</a:t>
                      </a:r>
                      <a:endParaRPr lang="en-GB" sz="1200" dirty="0"/>
                    </a:p>
                  </a:txBody>
                  <a:tcPr/>
                </a:tc>
                <a:tc>
                  <a:txBody>
                    <a:bodyPr/>
                    <a:lstStyle/>
                    <a:p>
                      <a:r>
                        <a:rPr lang="en-US" sz="1200" dirty="0"/>
                        <a:t>Tidy your room challenge.  Can you challenge someone at home in this challenge.</a:t>
                      </a:r>
                    </a:p>
                    <a:p>
                      <a:endParaRPr lang="en-US" sz="1200" dirty="0"/>
                    </a:p>
                    <a:p>
                      <a:r>
                        <a:rPr lang="en-GB" sz="1200">
                          <a:hlinkClick r:id="rId6"/>
                        </a:rPr>
                        <a:t>Click here for Video</a:t>
                      </a:r>
                      <a:endParaRPr lang="en-GB" sz="1200" dirty="0"/>
                    </a:p>
                  </a:txBody>
                  <a:tcPr/>
                </a:tc>
                <a:extLst>
                  <a:ext uri="{0D108BD9-81ED-4DB2-BD59-A6C34878D82A}">
                    <a16:rowId xmlns:a16="http://schemas.microsoft.com/office/drawing/2014/main" val="1361170602"/>
                  </a:ext>
                </a:extLst>
              </a:tr>
            </a:tbl>
          </a:graphicData>
        </a:graphic>
      </p:graphicFrame>
    </p:spTree>
    <p:extLst>
      <p:ext uri="{BB962C8B-B14F-4D97-AF65-F5344CB8AC3E}">
        <p14:creationId xmlns:p14="http://schemas.microsoft.com/office/powerpoint/2010/main" val="371474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BF494147-66F0-4D30-8AE8-195F29285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63" y="182881"/>
            <a:ext cx="11366695" cy="6555544"/>
          </a:xfrm>
          <a:prstGeom prst="rect">
            <a:avLst/>
          </a:prstGeom>
        </p:spPr>
      </p:pic>
    </p:spTree>
    <p:extLst>
      <p:ext uri="{BB962C8B-B14F-4D97-AF65-F5344CB8AC3E}">
        <p14:creationId xmlns:p14="http://schemas.microsoft.com/office/powerpoint/2010/main" val="193169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40904010-4F8F-48FE-9F40-118EEB778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5" y="168812"/>
            <a:ext cx="11830929" cy="6569613"/>
          </a:xfrm>
          <a:prstGeom prst="rect">
            <a:avLst/>
          </a:prstGeom>
        </p:spPr>
      </p:pic>
    </p:spTree>
    <p:extLst>
      <p:ext uri="{BB962C8B-B14F-4D97-AF65-F5344CB8AC3E}">
        <p14:creationId xmlns:p14="http://schemas.microsoft.com/office/powerpoint/2010/main" val="1082515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5E85C24-F495-4D68-BCAA-AFB8FBB16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23" y="168812"/>
            <a:ext cx="10536701" cy="6689187"/>
          </a:xfrm>
          <a:prstGeom prst="rect">
            <a:avLst/>
          </a:prstGeom>
        </p:spPr>
      </p:pic>
    </p:spTree>
    <p:extLst>
      <p:ext uri="{BB962C8B-B14F-4D97-AF65-F5344CB8AC3E}">
        <p14:creationId xmlns:p14="http://schemas.microsoft.com/office/powerpoint/2010/main" val="357707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CFB9602-D472-4446-AD60-49941384A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098" y="126609"/>
            <a:ext cx="11296357" cy="6569613"/>
          </a:xfrm>
          <a:prstGeom prst="rect">
            <a:avLst/>
          </a:prstGeom>
        </p:spPr>
      </p:pic>
    </p:spTree>
    <p:extLst>
      <p:ext uri="{BB962C8B-B14F-4D97-AF65-F5344CB8AC3E}">
        <p14:creationId xmlns:p14="http://schemas.microsoft.com/office/powerpoint/2010/main" val="119724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43AE-86DF-424E-B1D5-06CE99BC060F}"/>
              </a:ext>
            </a:extLst>
          </p:cNvPr>
          <p:cNvSpPr>
            <a:spLocks noGrp="1"/>
          </p:cNvSpPr>
          <p:nvPr>
            <p:ph type="ctrTitle"/>
          </p:nvPr>
        </p:nvSpPr>
        <p:spPr>
          <a:xfrm>
            <a:off x="225083" y="154744"/>
            <a:ext cx="11648049" cy="6527409"/>
          </a:xfrm>
        </p:spPr>
        <p:txBody>
          <a:bodyPr/>
          <a:lstStyle/>
          <a:p>
            <a:endParaRPr lang="en-GB" dirty="0"/>
          </a:p>
        </p:txBody>
      </p:sp>
      <p:pic>
        <p:nvPicPr>
          <p:cNvPr id="5" name="Picture 4" descr="A screenshot of a cell phone&#10;&#10;Description automatically generated">
            <a:extLst>
              <a:ext uri="{FF2B5EF4-FFF2-40B4-BE49-F238E27FC236}">
                <a16:creationId xmlns:a16="http://schemas.microsoft.com/office/drawing/2014/main" id="{EDE31DE2-F739-4E96-8179-12DA16171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098" y="175847"/>
            <a:ext cx="11240087" cy="6393765"/>
          </a:xfrm>
          <a:prstGeom prst="rect">
            <a:avLst/>
          </a:prstGeom>
        </p:spPr>
      </p:pic>
    </p:spTree>
    <p:extLst>
      <p:ext uri="{BB962C8B-B14F-4D97-AF65-F5344CB8AC3E}">
        <p14:creationId xmlns:p14="http://schemas.microsoft.com/office/powerpoint/2010/main" val="235984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FCD7B6C-4F85-46A1-B0FD-707E3C86B0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54" y="196948"/>
            <a:ext cx="11704319" cy="6485206"/>
          </a:xfrm>
          <a:prstGeom prst="rect">
            <a:avLst/>
          </a:prstGeom>
        </p:spPr>
      </p:pic>
    </p:spTree>
    <p:extLst>
      <p:ext uri="{BB962C8B-B14F-4D97-AF65-F5344CB8AC3E}">
        <p14:creationId xmlns:p14="http://schemas.microsoft.com/office/powerpoint/2010/main" val="361690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C7DB8F6-A526-4C62-80F9-C175DFA32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32" y="239151"/>
            <a:ext cx="11563642" cy="6457071"/>
          </a:xfrm>
          <a:prstGeom prst="rect">
            <a:avLst/>
          </a:prstGeom>
        </p:spPr>
      </p:pic>
    </p:spTree>
    <p:extLst>
      <p:ext uri="{BB962C8B-B14F-4D97-AF65-F5344CB8AC3E}">
        <p14:creationId xmlns:p14="http://schemas.microsoft.com/office/powerpoint/2010/main" val="668768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673</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Aharoni</vt:lpstr>
      <vt:lpstr>Arial</vt:lpstr>
      <vt:lpstr>Calibri</vt:lpstr>
      <vt:lpstr>Calibri Light</vt:lpstr>
      <vt:lpstr>Office Theme</vt:lpstr>
      <vt:lpstr>We all know the benefits of being physically active .  When times are tough and it is difficult to get outdoors, it can be quite tricky to come up with ideas to keep the children occupied and active.  With modern technology, there are numerous websites available to support physical activity at home; not just for children, but for the whole family.  Most activities only take around 5-30 minutes to complete, so it can fit easily into the day.  Here are some ideas and resources we think you might find useful placed in a weekly activity timetable.  You can adapt the timetable to suit your own needs!  If you have any further activities you recommend, please let us know and we can share them with everyone else.  </vt:lpstr>
      <vt:lpstr>        Durham &amp; CLS School Games – Physical Activity Timetable  Week 4 – Key Stage 1 (Year 1 &amp;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all know the benefits of being physically active .  When times are tough and it is difficult to get outdoors, it can be quite tricky to come up with ideas to keep the children occupied and active.  With modern technology, there are numerous websites available to support physical activity at home; not just for children, but for the whole family.  Most activities only take around 5-30 minutes to complete, so it can fit easily into the day.  Here are some ideas and resources we think you might find useful placed in a weekly activity timetable.  You can adapt the timetable to suit your own needs!  If you have any further activities you recommend, please let us know and we can share them with everyone else.</dc:title>
  <dc:creator>Chris Boundy</dc:creator>
  <cp:lastModifiedBy>Emma Nichol</cp:lastModifiedBy>
  <cp:revision>21</cp:revision>
  <dcterms:created xsi:type="dcterms:W3CDTF">2020-06-15T08:29:43Z</dcterms:created>
  <dcterms:modified xsi:type="dcterms:W3CDTF">2020-06-24T12:59:38Z</dcterms:modified>
</cp:coreProperties>
</file>