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1" r:id="rId7"/>
    <p:sldId id="262" r:id="rId8"/>
    <p:sldId id="260"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undy" userId="b6bc10a7ccffbd51" providerId="LiveId" clId="{378C50FC-28AA-4DDC-9FD4-E4F845EFCF76}"/>
    <pc:docChg chg="modSld">
      <pc:chgData name="Chris Boundy" userId="b6bc10a7ccffbd51" providerId="LiveId" clId="{378C50FC-28AA-4DDC-9FD4-E4F845EFCF76}" dt="2020-06-24T12:27:01.172" v="1" actId="20577"/>
      <pc:docMkLst>
        <pc:docMk/>
      </pc:docMkLst>
      <pc:sldChg chg="modSp mod">
        <pc:chgData name="Chris Boundy" userId="b6bc10a7ccffbd51" providerId="LiveId" clId="{378C50FC-28AA-4DDC-9FD4-E4F845EFCF76}" dt="2020-06-24T12:27:01.172" v="1" actId="20577"/>
        <pc:sldMkLst>
          <pc:docMk/>
          <pc:sldMk cId="3714744745" sldId="257"/>
        </pc:sldMkLst>
        <pc:spChg chg="mod">
          <ac:chgData name="Chris Boundy" userId="b6bc10a7ccffbd51" providerId="LiveId" clId="{378C50FC-28AA-4DDC-9FD4-E4F845EFCF76}" dt="2020-06-24T12:27:01.172" v="1" actId="20577"/>
          <ac:spMkLst>
            <pc:docMk/>
            <pc:sldMk cId="3714744745" sldId="257"/>
            <ac:spMk id="2" creationId="{A6419C51-6404-4F9E-9850-48415B242C0A}"/>
          </ac:spMkLst>
        </pc:spChg>
      </pc:sldChg>
    </pc:docChg>
  </pc:docChgLst>
  <pc:docChgLst>
    <pc:chgData name="Chris Boundy" userId="b6bc10a7ccffbd51" providerId="LiveId" clId="{1416BCF3-9459-4AA2-AD87-6241F85E93B2}"/>
    <pc:docChg chg="custSel modSld sldOrd">
      <pc:chgData name="Chris Boundy" userId="b6bc10a7ccffbd51" providerId="LiveId" clId="{1416BCF3-9459-4AA2-AD87-6241F85E93B2}" dt="2020-06-24T12:23:23.711" v="102" actId="20577"/>
      <pc:docMkLst>
        <pc:docMk/>
      </pc:docMkLst>
      <pc:sldChg chg="modSp mod">
        <pc:chgData name="Chris Boundy" userId="b6bc10a7ccffbd51" providerId="LiveId" clId="{1416BCF3-9459-4AA2-AD87-6241F85E93B2}" dt="2020-06-24T12:23:23.711" v="102" actId="20577"/>
        <pc:sldMkLst>
          <pc:docMk/>
          <pc:sldMk cId="3714744745" sldId="257"/>
        </pc:sldMkLst>
        <pc:graphicFrameChg chg="mod modGraphic">
          <ac:chgData name="Chris Boundy" userId="b6bc10a7ccffbd51" providerId="LiveId" clId="{1416BCF3-9459-4AA2-AD87-6241F85E93B2}" dt="2020-06-24T12:23:23.711" v="102" actId="20577"/>
          <ac:graphicFrameMkLst>
            <pc:docMk/>
            <pc:sldMk cId="3714744745" sldId="257"/>
            <ac:graphicFrameMk id="7" creationId="{2416A3C5-A128-4377-B5D3-15E4638521D9}"/>
          </ac:graphicFrameMkLst>
        </pc:graphicFrameChg>
      </pc:sldChg>
      <pc:sldChg chg="ord">
        <pc:chgData name="Chris Boundy" userId="b6bc10a7ccffbd51" providerId="LiveId" clId="{1416BCF3-9459-4AA2-AD87-6241F85E93B2}" dt="2020-06-19T08:44:34.084" v="21"/>
        <pc:sldMkLst>
          <pc:docMk/>
          <pc:sldMk cId="1082515434" sldId="261"/>
        </pc:sldMkLst>
      </pc:sldChg>
      <pc:sldChg chg="ord">
        <pc:chgData name="Chris Boundy" userId="b6bc10a7ccffbd51" providerId="LiveId" clId="{1416BCF3-9459-4AA2-AD87-6241F85E93B2}" dt="2020-06-19T08:45:55.076" v="31"/>
        <pc:sldMkLst>
          <pc:docMk/>
          <pc:sldMk cId="637894916" sldId="262"/>
        </pc:sldMkLst>
      </pc:sldChg>
      <pc:sldChg chg="modSp mod ord">
        <pc:chgData name="Chris Boundy" userId="b6bc10a7ccffbd51" providerId="LiveId" clId="{1416BCF3-9459-4AA2-AD87-6241F85E93B2}" dt="2020-06-19T08:40:46.690" v="4" actId="14100"/>
        <pc:sldMkLst>
          <pc:docMk/>
          <pc:sldMk cId="1760476133" sldId="264"/>
        </pc:sldMkLst>
        <pc:picChg chg="mod">
          <ac:chgData name="Chris Boundy" userId="b6bc10a7ccffbd51" providerId="LiveId" clId="{1416BCF3-9459-4AA2-AD87-6241F85E93B2}" dt="2020-06-19T08:40:46.690" v="4" actId="14100"/>
          <ac:picMkLst>
            <pc:docMk/>
            <pc:sldMk cId="1760476133" sldId="264"/>
            <ac:picMk id="3" creationId="{4515AD78-FE1C-4B73-B7E0-09E1EEC1DA3D}"/>
          </ac:picMkLst>
        </pc:picChg>
      </pc:sldChg>
      <pc:sldChg chg="ord">
        <pc:chgData name="Chris Boundy" userId="b6bc10a7ccffbd51" providerId="LiveId" clId="{1416BCF3-9459-4AA2-AD87-6241F85E93B2}" dt="2020-06-19T08:46:35.976" v="37"/>
        <pc:sldMkLst>
          <pc:docMk/>
          <pc:sldMk cId="1491970534"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0F7C-4767-4750-B734-22B40EE1A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E42652-A696-4879-A2AD-0F528A0C8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830600-B2FB-4A99-A1A9-0D71752BE66E}"/>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B661167-CE91-401B-A05B-A11C5B5D7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C77988-EFF7-4FDC-B2E1-9C821481AED0}"/>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0839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6FE-6872-4D41-9255-361123C787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E684AD-8C9F-468A-8573-5BBA40E86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97540-DAD8-4CDB-872B-934DC3E1AD6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1C468D3-EFC1-4E4F-ABD4-48B6EFFA4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36928-C839-4287-8F6A-BEB045D92E3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373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99DC1-D948-4811-8958-D259B56237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FFEFBD-B0EC-4441-8032-F54CDBA7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334BA-7D48-4742-973C-A73EA0422225}"/>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E48FB5E-A25C-4B78-98BF-1EF56E96E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71C4E-131E-49B3-8A0F-D2F3F17506A5}"/>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420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CBC5-6CEB-4035-BE82-8F711ABE01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AFB06C-9894-4CA7-8A43-4889516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FBE60-CE49-44A1-9C47-E55B7A9B1C8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68AB08C0-D883-4EA0-87E2-ED21BF708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5E629-084A-4BC2-9556-F52E41B44A2F}"/>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8017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97C0-C18F-457E-A09B-86FE3932C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5244D8-28C7-4784-8274-D2267A04F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5E5AE-1A6D-448D-8787-A13D054F32B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2987DF0-AFD1-407F-97B6-544E2E7F4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0D52E-C93D-4E74-8FFE-FD08878586FB}"/>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1144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4C9B-313D-4C5B-987C-02EF9FEFC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8FC21-2EFB-4E10-BCC8-EA66C607A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E9037-2A0B-4218-B453-273101F5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922875-34C5-45EE-BD78-A7E41FD050F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57D31CFD-2242-4BC4-8E65-F586800C0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5DE7F-3DD0-4954-A5E7-81BB4B5A01E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1181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96E-D3E0-4B50-B64D-3A5613C90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89B4B9-9E2D-4C52-8941-FD64D76E6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E2EB3-D802-49EE-918F-0427016F7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B2A038-C745-4722-B03B-CDDBBA13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8BA61-637F-49D1-A2A0-4B9F37C1A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885FB-2C0C-49F0-9E91-4B0E4A3B2237}"/>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8" name="Footer Placeholder 7">
            <a:extLst>
              <a:ext uri="{FF2B5EF4-FFF2-40B4-BE49-F238E27FC236}">
                <a16:creationId xmlns:a16="http://schemas.microsoft.com/office/drawing/2014/main" id="{E5B5A2CD-F322-4DFA-9E8C-045B45FEB4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29A-AA49-4A29-93A1-3F4324CF81E2}"/>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51093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0042-F01D-4342-97B3-EEB645D9CA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AFC929-EF53-4768-9D12-EF3E7425C3F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4" name="Footer Placeholder 3">
            <a:extLst>
              <a:ext uri="{FF2B5EF4-FFF2-40B4-BE49-F238E27FC236}">
                <a16:creationId xmlns:a16="http://schemas.microsoft.com/office/drawing/2014/main" id="{AFCFE971-C1A5-40B1-A06A-72E427463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728B01-954B-46C0-B5F7-B672C7666A0D}"/>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1859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F6663-3FFA-4ADE-9659-211BCB11DC2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3" name="Footer Placeholder 2">
            <a:extLst>
              <a:ext uri="{FF2B5EF4-FFF2-40B4-BE49-F238E27FC236}">
                <a16:creationId xmlns:a16="http://schemas.microsoft.com/office/drawing/2014/main" id="{CD950569-1F10-434C-8D4F-C00AE7397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645305-A30B-4B3F-9B8A-410D2C22BD57}"/>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6210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F4E1-4A1F-4BE8-96FB-8F3A11852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76695-AFF9-48CE-8B5E-EEA8CD77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4CAF3-8720-4469-BACD-C8CCBC99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178E8-1F2E-4EFF-96F1-22001C0FDDC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7E8B45DF-FAAC-4FD8-BA38-C4B4F68CD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B9B19-D2E5-41EF-AEA5-303B18C25728}"/>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82734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4767-1905-4DB9-B1C1-18142452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968C5-953A-4CFB-87F9-2E6F8D035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4FA02-DAC4-4A80-ADBC-3DD14994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B3E2D-BFEF-44A1-947C-3B26DCAED68F}"/>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4980FD33-4E14-4FE7-ACB5-880EE878A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8C351-062A-43D6-8E3A-47F6A47403D3}"/>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51049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3CE12-FFCC-4C87-BF0C-17C7F7E39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64062A-DD18-4F78-BC14-6ADBDDF3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BD784-C18B-48A9-863D-8357E4506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B0A200E3-11F6-49A7-B424-049D288A5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74B37-D077-4BC6-A08C-90A56A886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6A0A8-CECC-432A-934E-BCCFF1ABC179}" type="slidenum">
              <a:rPr lang="en-GB" smtClean="0"/>
              <a:t>‹#›</a:t>
            </a:fld>
            <a:endParaRPr lang="en-GB"/>
          </a:p>
        </p:txBody>
      </p:sp>
    </p:spTree>
    <p:extLst>
      <p:ext uri="{BB962C8B-B14F-4D97-AF65-F5344CB8AC3E}">
        <p14:creationId xmlns:p14="http://schemas.microsoft.com/office/powerpoint/2010/main" val="84676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witter.com/DurhamCLS_SSP" TargetMode="External"/><Relationship Id="rId4" Type="http://schemas.openxmlformats.org/officeDocument/2006/relationships/hyperlink" Target="https://www.facebook.com/DurhamClsSS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eKHKm5X4BYA" TargetMode="External"/><Relationship Id="rId3" Type="http://schemas.openxmlformats.org/officeDocument/2006/relationships/image" Target="../media/image3.jpeg"/><Relationship Id="rId7" Type="http://schemas.openxmlformats.org/officeDocument/2006/relationships/hyperlink" Target="https://www.youtube.com/watch?v=GOzrAK4gOSo"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FV4Kd2KXWkc" TargetMode="External"/><Relationship Id="rId5" Type="http://schemas.openxmlformats.org/officeDocument/2006/relationships/hyperlink" Target="https://www.youtube.com/watch?v=tvZpnjThuCo" TargetMode="External"/><Relationship Id="rId4" Type="http://schemas.openxmlformats.org/officeDocument/2006/relationships/hyperlink" Target="https://www.youtube.com/watch?v=JWTyO8npkOQ" TargetMode="External"/><Relationship Id="rId9" Type="http://schemas.openxmlformats.org/officeDocument/2006/relationships/hyperlink" Target="https://www.youtube.com/watch?v=QjSI-zn3Ub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5B91FD7-4CE6-41F6-AEC5-214E5D75881D}"/>
              </a:ext>
            </a:extLst>
          </p:cNvPr>
          <p:cNvSpPr>
            <a:spLocks noGrp="1"/>
          </p:cNvSpPr>
          <p:nvPr>
            <p:ph type="ctrTitle"/>
          </p:nvPr>
        </p:nvSpPr>
        <p:spPr>
          <a:xfrm>
            <a:off x="0" y="1771203"/>
            <a:ext cx="4446274" cy="1786515"/>
          </a:xfrm>
        </p:spPr>
        <p:txBody>
          <a:bodyPr anchor="t">
            <a:normAutofit fontScale="90000"/>
          </a:bodyPr>
          <a:lstStyle/>
          <a:p>
            <a:r>
              <a:rPr lang="en-US" sz="1600" dirty="0"/>
              <a:t>We all know the benefits of being physically active .</a:t>
            </a:r>
            <a:br>
              <a:rPr lang="en-US" sz="1600" b="0" dirty="0">
                <a:effectLst/>
              </a:rPr>
            </a:br>
            <a:br>
              <a:rPr lang="en-US" sz="1600" b="0" dirty="0">
                <a:effectLst/>
              </a:rPr>
            </a:br>
            <a:r>
              <a:rPr lang="en-US" sz="1600" dirty="0"/>
              <a:t>When times are tough and it is difficult to get outdoors, it can be quite tricky to come up with ideas to keep the children occupied and active.</a:t>
            </a:r>
            <a:br>
              <a:rPr lang="en-US" sz="1600" b="0" dirty="0">
                <a:effectLst/>
              </a:rPr>
            </a:br>
            <a:br>
              <a:rPr lang="en-US" sz="1600" b="0" dirty="0">
                <a:effectLst/>
              </a:rPr>
            </a:br>
            <a:r>
              <a:rPr lang="en-US" sz="1600" dirty="0"/>
              <a:t>With modern technology, there are numerous websites available to support physical activity at home; not just for children, but for the whole family.</a:t>
            </a:r>
            <a:br>
              <a:rPr lang="en-US" sz="1600" b="0" dirty="0">
                <a:effectLst/>
              </a:rPr>
            </a:br>
            <a:br>
              <a:rPr lang="en-US" sz="1600" b="0" dirty="0">
                <a:effectLst/>
              </a:rPr>
            </a:br>
            <a:r>
              <a:rPr lang="en-US" sz="1600" dirty="0"/>
              <a:t>Most activities only take around 5-30 minutes to complete, so it can fit easily into the day.</a:t>
            </a:r>
            <a:br>
              <a:rPr lang="en-US" sz="1600" b="0" dirty="0">
                <a:effectLst/>
              </a:rPr>
            </a:br>
            <a:br>
              <a:rPr lang="en-US" sz="1600" b="0" dirty="0">
                <a:effectLst/>
              </a:rPr>
            </a:br>
            <a:r>
              <a:rPr lang="en-US" sz="1600" dirty="0"/>
              <a:t>Here are some ideas and resources we think you might find useful placed in a weekly activity timetable.  You can adapt the timetable to suit your own needs!</a:t>
            </a:r>
            <a:br>
              <a:rPr lang="en-US" sz="1600" b="0" dirty="0">
                <a:effectLst/>
              </a:rPr>
            </a:br>
            <a:br>
              <a:rPr lang="en-US" sz="1600" b="0" dirty="0">
                <a:effectLst/>
              </a:rPr>
            </a:br>
            <a:r>
              <a:rPr lang="en-US" sz="1600" dirty="0"/>
              <a:t>If you have any further activities you recommend, please let us know and we can share them with everyone else.</a:t>
            </a:r>
            <a:br>
              <a:rPr lang="en-US" sz="1600" b="0" dirty="0">
                <a:effectLst/>
              </a:rPr>
            </a:br>
            <a:br>
              <a:rPr lang="en-US" sz="4400" dirty="0"/>
            </a:br>
            <a:endParaRPr lang="en-GB" sz="4400" dirty="0">
              <a:solidFill>
                <a:srgbClr val="FFFFFF"/>
              </a:solidFill>
            </a:endParaRPr>
          </a:p>
        </p:txBody>
      </p:sp>
      <p:sp>
        <p:nvSpPr>
          <p:cNvPr id="3" name="Subtitle 2">
            <a:extLst>
              <a:ext uri="{FF2B5EF4-FFF2-40B4-BE49-F238E27FC236}">
                <a16:creationId xmlns:a16="http://schemas.microsoft.com/office/drawing/2014/main" id="{F142DB70-AC7E-4312-A58F-31EB0866043D}"/>
              </a:ext>
            </a:extLst>
          </p:cNvPr>
          <p:cNvSpPr>
            <a:spLocks noGrp="1"/>
          </p:cNvSpPr>
          <p:nvPr>
            <p:ph type="subTitle" idx="1"/>
          </p:nvPr>
        </p:nvSpPr>
        <p:spPr>
          <a:xfrm>
            <a:off x="296467" y="605740"/>
            <a:ext cx="3658053" cy="955111"/>
          </a:xfrm>
        </p:spPr>
        <p:txBody>
          <a:bodyPr anchor="b">
            <a:normAutofit fontScale="47500" lnSpcReduction="20000"/>
          </a:bodyPr>
          <a:lstStyle/>
          <a:p>
            <a:r>
              <a:rPr lang="en-GB" sz="3600" dirty="0">
                <a:solidFill>
                  <a:srgbClr val="FFFFFF"/>
                </a:solidFill>
              </a:rPr>
              <a:t>Key Stage 1</a:t>
            </a:r>
          </a:p>
          <a:p>
            <a:r>
              <a:rPr lang="en-GB" sz="3600" dirty="0">
                <a:solidFill>
                  <a:srgbClr val="FFFFFF"/>
                </a:solidFill>
              </a:rPr>
              <a:t>(Year 1 &amp; 2)</a:t>
            </a:r>
          </a:p>
          <a:p>
            <a:r>
              <a:rPr lang="en-GB" sz="3600" dirty="0">
                <a:solidFill>
                  <a:srgbClr val="FFFFFF"/>
                </a:solidFill>
              </a:rPr>
              <a:t> ACTIVE AT HOME</a:t>
            </a:r>
          </a:p>
        </p:txBody>
      </p:sp>
      <p:sp>
        <p:nvSpPr>
          <p:cNvPr id="75" name="Rectangle 74">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Page - Durham &amp; Chester-le-Street School Sports Partnership">
            <a:extLst>
              <a:ext uri="{FF2B5EF4-FFF2-40B4-BE49-F238E27FC236}">
                <a16:creationId xmlns:a16="http://schemas.microsoft.com/office/drawing/2014/main" id="{C0BA757D-DC64-4455-BC3D-147CAC6900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1262" y="238684"/>
            <a:ext cx="4733254" cy="3909246"/>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DD1F20-31FF-4080-9164-A4325BDB3E4B}"/>
              </a:ext>
            </a:extLst>
          </p:cNvPr>
          <p:cNvSpPr/>
          <p:nvPr/>
        </p:nvSpPr>
        <p:spPr>
          <a:xfrm>
            <a:off x="5618922" y="4385032"/>
            <a:ext cx="6096000" cy="2862322"/>
          </a:xfrm>
          <a:prstGeom prst="rect">
            <a:avLst/>
          </a:prstGeom>
        </p:spPr>
        <p:txBody>
          <a:bodyPr>
            <a:spAutoFit/>
          </a:bodyPr>
          <a:lstStyle/>
          <a:p>
            <a:pPr algn="ctr"/>
            <a:r>
              <a:rPr lang="en-US" dirty="0">
                <a:solidFill>
                  <a:srgbClr val="000000"/>
                </a:solidFill>
                <a:latin typeface="Arial" panose="020B0604020202020204" pitchFamily="34" charset="0"/>
              </a:rPr>
              <a:t>Check out our social media channels and tag us in any of your activities</a:t>
            </a:r>
            <a:endParaRPr lang="en-US" b="0" dirty="0">
              <a:effectLst/>
            </a:endParaRPr>
          </a:p>
          <a:p>
            <a:pPr algn="ctr"/>
            <a:br>
              <a:rPr lang="en-US" b="0" dirty="0">
                <a:effectLst/>
              </a:rPr>
            </a:br>
            <a:r>
              <a:rPr lang="en-US" dirty="0">
                <a:solidFill>
                  <a:srgbClr val="000000"/>
                </a:solidFill>
                <a:latin typeface="Arial" panose="020B0604020202020204" pitchFamily="34" charset="0"/>
              </a:rPr>
              <a:t>Facebook -  @</a:t>
            </a:r>
            <a:r>
              <a:rPr lang="en-US" dirty="0" err="1">
                <a:solidFill>
                  <a:srgbClr val="000000"/>
                </a:solidFill>
                <a:latin typeface="Arial" panose="020B0604020202020204" pitchFamily="34" charset="0"/>
              </a:rPr>
              <a:t>DurhamClsSSP</a:t>
            </a:r>
            <a:endParaRPr lang="en-US" b="0" dirty="0">
              <a:effectLst/>
            </a:endParaRPr>
          </a:p>
          <a:p>
            <a:pPr algn="ctr"/>
            <a:r>
              <a:rPr lang="en-GB" dirty="0">
                <a:hlinkClick r:id="rId4"/>
              </a:rPr>
              <a:t>https://www.facebook.com/DurhamClsSSP/</a:t>
            </a:r>
            <a:endParaRPr lang="en-US" b="0" dirty="0">
              <a:effectLst/>
            </a:endParaRPr>
          </a:p>
          <a:p>
            <a:pPr algn="ctr"/>
            <a:br>
              <a:rPr lang="en-US" b="0" dirty="0">
                <a:effectLst/>
              </a:rPr>
            </a:br>
            <a:r>
              <a:rPr lang="en-US" dirty="0">
                <a:solidFill>
                  <a:srgbClr val="000000"/>
                </a:solidFill>
                <a:latin typeface="Arial" panose="020B0604020202020204" pitchFamily="34" charset="0"/>
              </a:rPr>
              <a:t>Twitter -  </a:t>
            </a:r>
            <a:r>
              <a:rPr lang="en-GB" dirty="0"/>
              <a:t>@</a:t>
            </a:r>
            <a:r>
              <a:rPr lang="en-GB" dirty="0" err="1"/>
              <a:t>DurhamCLS_SSP</a:t>
            </a:r>
            <a:endParaRPr lang="en-US" b="0" dirty="0">
              <a:effectLst/>
            </a:endParaRPr>
          </a:p>
          <a:p>
            <a:pPr algn="ctr"/>
            <a:r>
              <a:rPr lang="en-GB" dirty="0">
                <a:hlinkClick r:id="rId5"/>
              </a:rPr>
              <a:t>https://twitter.com/DurhamCLS_SSP</a:t>
            </a:r>
            <a:endParaRPr lang="en-US" b="0" dirty="0">
              <a:effectLst/>
            </a:endParaRPr>
          </a:p>
          <a:p>
            <a:br>
              <a:rPr lang="en-US" dirty="0"/>
            </a:br>
            <a:endParaRPr lang="en-GB" dirty="0"/>
          </a:p>
        </p:txBody>
      </p:sp>
    </p:spTree>
    <p:extLst>
      <p:ext uri="{BB962C8B-B14F-4D97-AF65-F5344CB8AC3E}">
        <p14:creationId xmlns:p14="http://schemas.microsoft.com/office/powerpoint/2010/main" val="339594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73316C16-A6F2-4219-AFE3-AC8458ABE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96949"/>
            <a:ext cx="11830928" cy="6513340"/>
          </a:xfrm>
          <a:prstGeom prst="rect">
            <a:avLst/>
          </a:prstGeom>
        </p:spPr>
      </p:pic>
    </p:spTree>
    <p:extLst>
      <p:ext uri="{BB962C8B-B14F-4D97-AF65-F5344CB8AC3E}">
        <p14:creationId xmlns:p14="http://schemas.microsoft.com/office/powerpoint/2010/main" val="193169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9C51-6404-4F9E-9850-48415B242C0A}"/>
              </a:ext>
            </a:extLst>
          </p:cNvPr>
          <p:cNvSpPr>
            <a:spLocks noGrp="1"/>
          </p:cNvSpPr>
          <p:nvPr>
            <p:ph type="title"/>
          </p:nvPr>
        </p:nvSpPr>
        <p:spPr>
          <a:xfrm>
            <a:off x="712000" y="47073"/>
            <a:ext cx="9575000" cy="1325563"/>
          </a:xfrm>
        </p:spPr>
        <p:txBody>
          <a:bodyPr/>
          <a:lstStyle/>
          <a:p>
            <a:pPr algn="ctr"/>
            <a:r>
              <a:rPr lang="en-GB" dirty="0"/>
              <a:t>        </a:t>
            </a:r>
            <a:r>
              <a:rPr lang="en-GB" sz="2400" b="1" u="sng" dirty="0">
                <a:latin typeface="Aharoni" panose="02010803020104030203" pitchFamily="2" charset="-79"/>
                <a:cs typeface="Aharoni" panose="02010803020104030203" pitchFamily="2" charset="-79"/>
              </a:rPr>
              <a:t>Durham &amp; CLS School Games – Physical Activity Timetable</a:t>
            </a:r>
            <a:br>
              <a:rPr lang="en-GB" sz="2400" b="1" u="sng" dirty="0">
                <a:latin typeface="Aharoni" panose="02010803020104030203" pitchFamily="2" charset="-79"/>
                <a:cs typeface="Aharoni" panose="02010803020104030203" pitchFamily="2" charset="-79"/>
              </a:rPr>
            </a:br>
            <a:r>
              <a:rPr lang="en-GB" sz="2400" b="1" u="sng" dirty="0">
                <a:latin typeface="Aharoni" panose="02010803020104030203" pitchFamily="2" charset="-79"/>
                <a:cs typeface="Aharoni" panose="02010803020104030203" pitchFamily="2" charset="-79"/>
              </a:rPr>
              <a:t> </a:t>
            </a:r>
            <a:r>
              <a:rPr lang="en-GB" sz="2400" b="1" u="sng">
                <a:latin typeface="Aharoni" panose="02010803020104030203" pitchFamily="2" charset="-79"/>
                <a:cs typeface="Aharoni" panose="02010803020104030203" pitchFamily="2" charset="-79"/>
              </a:rPr>
              <a:t>Week 3 </a:t>
            </a:r>
            <a:r>
              <a:rPr lang="en-GB" sz="2400" b="1" u="sng" dirty="0">
                <a:latin typeface="Aharoni" panose="02010803020104030203" pitchFamily="2" charset="-79"/>
                <a:cs typeface="Aharoni" panose="02010803020104030203" pitchFamily="2" charset="-79"/>
              </a:rPr>
              <a:t>– Key Stage 1 (Year 1 &amp; 2) </a:t>
            </a:r>
          </a:p>
        </p:txBody>
      </p:sp>
      <p:pic>
        <p:nvPicPr>
          <p:cNvPr id="4" name="Picture 2" descr="Home Page - Durham &amp; Chester-le-Street School Sports Partnership">
            <a:extLst>
              <a:ext uri="{FF2B5EF4-FFF2-40B4-BE49-F238E27FC236}">
                <a16:creationId xmlns:a16="http://schemas.microsoft.com/office/drawing/2014/main" id="{BE2AA285-67E3-4A11-A504-7B3D4910EB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54" y="365125"/>
            <a:ext cx="1104972" cy="912608"/>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School Games (@YourSchoolGames) | Twitter">
            <a:extLst>
              <a:ext uri="{FF2B5EF4-FFF2-40B4-BE49-F238E27FC236}">
                <a16:creationId xmlns:a16="http://schemas.microsoft.com/office/drawing/2014/main" id="{B25FD32E-3393-46E5-B408-FC257FF9C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0"/>
            <a:ext cx="19050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2416A3C5-A128-4377-B5D3-15E4638521D9}"/>
              </a:ext>
            </a:extLst>
          </p:cNvPr>
          <p:cNvGraphicFramePr>
            <a:graphicFrameLocks noGrp="1"/>
          </p:cNvGraphicFramePr>
          <p:nvPr>
            <p:extLst>
              <p:ext uri="{D42A27DB-BD31-4B8C-83A1-F6EECF244321}">
                <p14:modId xmlns:p14="http://schemas.microsoft.com/office/powerpoint/2010/main" val="3291569497"/>
              </p:ext>
            </p:extLst>
          </p:nvPr>
        </p:nvGraphicFramePr>
        <p:xfrm>
          <a:off x="147054" y="1309761"/>
          <a:ext cx="11925678" cy="5168493"/>
        </p:xfrm>
        <a:graphic>
          <a:graphicData uri="http://schemas.openxmlformats.org/drawingml/2006/table">
            <a:tbl>
              <a:tblPr firstRow="1" bandRow="1">
                <a:tableStyleId>{5C22544A-7EE6-4342-B048-85BDC9FD1C3A}</a:tableStyleId>
              </a:tblPr>
              <a:tblGrid>
                <a:gridCol w="1987613">
                  <a:extLst>
                    <a:ext uri="{9D8B030D-6E8A-4147-A177-3AD203B41FA5}">
                      <a16:colId xmlns:a16="http://schemas.microsoft.com/office/drawing/2014/main" val="2797980804"/>
                    </a:ext>
                  </a:extLst>
                </a:gridCol>
                <a:gridCol w="1987613">
                  <a:extLst>
                    <a:ext uri="{9D8B030D-6E8A-4147-A177-3AD203B41FA5}">
                      <a16:colId xmlns:a16="http://schemas.microsoft.com/office/drawing/2014/main" val="1147795439"/>
                    </a:ext>
                  </a:extLst>
                </a:gridCol>
                <a:gridCol w="1987613">
                  <a:extLst>
                    <a:ext uri="{9D8B030D-6E8A-4147-A177-3AD203B41FA5}">
                      <a16:colId xmlns:a16="http://schemas.microsoft.com/office/drawing/2014/main" val="49219613"/>
                    </a:ext>
                  </a:extLst>
                </a:gridCol>
                <a:gridCol w="1987613">
                  <a:extLst>
                    <a:ext uri="{9D8B030D-6E8A-4147-A177-3AD203B41FA5}">
                      <a16:colId xmlns:a16="http://schemas.microsoft.com/office/drawing/2014/main" val="3757954228"/>
                    </a:ext>
                  </a:extLst>
                </a:gridCol>
                <a:gridCol w="1987613">
                  <a:extLst>
                    <a:ext uri="{9D8B030D-6E8A-4147-A177-3AD203B41FA5}">
                      <a16:colId xmlns:a16="http://schemas.microsoft.com/office/drawing/2014/main" val="2648373400"/>
                    </a:ext>
                  </a:extLst>
                </a:gridCol>
                <a:gridCol w="1987613">
                  <a:extLst>
                    <a:ext uri="{9D8B030D-6E8A-4147-A177-3AD203B41FA5}">
                      <a16:colId xmlns:a16="http://schemas.microsoft.com/office/drawing/2014/main" val="1314765339"/>
                    </a:ext>
                  </a:extLst>
                </a:gridCol>
              </a:tblGrid>
              <a:tr h="499534">
                <a:tc>
                  <a:txBody>
                    <a:bodyPr/>
                    <a:lstStyle/>
                    <a:p>
                      <a:endParaRPr lang="en-GB" dirty="0"/>
                    </a:p>
                  </a:txBody>
                  <a:tcPr/>
                </a:tc>
                <a:tc>
                  <a:txBody>
                    <a:bodyPr/>
                    <a:lstStyle/>
                    <a:p>
                      <a:r>
                        <a:rPr lang="en-GB" dirty="0"/>
                        <a:t>MONDAY</a:t>
                      </a:r>
                    </a:p>
                    <a:p>
                      <a:endParaRPr lang="en-GB" dirty="0"/>
                    </a:p>
                  </a:txBody>
                  <a:tcPr/>
                </a:tc>
                <a:tc>
                  <a:txBody>
                    <a:bodyPr/>
                    <a:lstStyle/>
                    <a:p>
                      <a:r>
                        <a:rPr lang="en-GB" dirty="0"/>
                        <a:t>TUESDAY</a:t>
                      </a:r>
                    </a:p>
                    <a:p>
                      <a:endParaRPr lang="en-GB" dirty="0"/>
                    </a:p>
                  </a:txBody>
                  <a:tcPr/>
                </a:tc>
                <a:tc>
                  <a:txBody>
                    <a:bodyPr/>
                    <a:lstStyle/>
                    <a:p>
                      <a:r>
                        <a:rPr lang="en-GB" dirty="0"/>
                        <a:t>WEDNESDAY</a:t>
                      </a:r>
                    </a:p>
                    <a:p>
                      <a:endParaRPr lang="en-GB" dirty="0"/>
                    </a:p>
                  </a:txBody>
                  <a:tcPr/>
                </a:tc>
                <a:tc>
                  <a:txBody>
                    <a:bodyPr/>
                    <a:lstStyle/>
                    <a:p>
                      <a:r>
                        <a:rPr lang="en-GB" dirty="0"/>
                        <a:t>THURSDAY </a:t>
                      </a:r>
                    </a:p>
                  </a:txBody>
                  <a:tcPr/>
                </a:tc>
                <a:tc>
                  <a:txBody>
                    <a:bodyPr/>
                    <a:lstStyle/>
                    <a:p>
                      <a:r>
                        <a:rPr lang="en-GB"/>
                        <a:t>FRIDAY</a:t>
                      </a:r>
                      <a:endParaRPr lang="en-GB" dirty="0"/>
                    </a:p>
                  </a:txBody>
                  <a:tcPr/>
                </a:tc>
                <a:extLst>
                  <a:ext uri="{0D108BD9-81ED-4DB2-BD59-A6C34878D82A}">
                    <a16:rowId xmlns:a16="http://schemas.microsoft.com/office/drawing/2014/main" val="1187268090"/>
                  </a:ext>
                </a:extLst>
              </a:tr>
              <a:tr h="1124279">
                <a:tc>
                  <a:txBody>
                    <a:bodyPr/>
                    <a:lstStyle/>
                    <a:p>
                      <a:r>
                        <a:rPr lang="en-GB" dirty="0"/>
                        <a:t>PHYSICAL </a:t>
                      </a:r>
                    </a:p>
                    <a:p>
                      <a:r>
                        <a:rPr lang="en-GB" dirty="0"/>
                        <a:t>ACTIVITY</a:t>
                      </a:r>
                    </a:p>
                  </a:txBody>
                  <a:tcPr/>
                </a:tc>
                <a:tc>
                  <a:txBody>
                    <a:bodyPr/>
                    <a:lstStyle/>
                    <a:p>
                      <a:r>
                        <a:rPr lang="en-US" sz="1200" dirty="0"/>
                        <a:t>Can you try some of the bouncing and skipping activities on </a:t>
                      </a:r>
                      <a:r>
                        <a:rPr lang="en-US" sz="1200" b="1" dirty="0"/>
                        <a:t>slide 3</a:t>
                      </a:r>
                      <a:r>
                        <a:rPr lang="en-US" sz="1200" dirty="0"/>
                        <a:t>?</a:t>
                      </a:r>
                      <a:endParaRPr lang="en-GB" sz="1200" dirty="0"/>
                    </a:p>
                  </a:txBody>
                  <a:tcPr/>
                </a:tc>
                <a:tc>
                  <a:txBody>
                    <a:bodyPr/>
                    <a:lstStyle/>
                    <a:p>
                      <a:pPr rtl="0"/>
                      <a:r>
                        <a:rPr lang="en-US" sz="1200" dirty="0"/>
                        <a:t>Follow this cool hip hop routine</a:t>
                      </a:r>
                    </a:p>
                    <a:p>
                      <a:pPr rtl="0"/>
                      <a:endParaRPr lang="en-GB" sz="1200" dirty="0">
                        <a:hlinkClick r:id="rId4"/>
                      </a:endParaRPr>
                    </a:p>
                    <a:p>
                      <a:pPr rtl="0"/>
                      <a:r>
                        <a:rPr lang="en-GB" sz="1200" dirty="0">
                          <a:hlinkClick r:id="rId4"/>
                        </a:rPr>
                        <a:t>Click here for video</a:t>
                      </a:r>
                      <a:endParaRPr lang="en-GB" sz="1200" dirty="0"/>
                    </a:p>
                  </a:txBody>
                  <a:tcPr/>
                </a:tc>
                <a:tc>
                  <a:txBody>
                    <a:bodyPr/>
                    <a:lstStyle/>
                    <a:p>
                      <a:r>
                        <a:rPr lang="en-US" sz="1200" dirty="0"/>
                        <a:t>Can you build a sheet fort?  Look at </a:t>
                      </a:r>
                      <a:r>
                        <a:rPr lang="en-US" sz="1200" b="1" dirty="0"/>
                        <a:t>slide 5 </a:t>
                      </a:r>
                      <a:r>
                        <a:rPr lang="en-US" sz="1200" dirty="0"/>
                        <a:t>for instructions.</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Follow SSP Coach Gemma’s Teddy Bear Twist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a:rPr>
                        <a:t>Click here for Video</a:t>
                      </a:r>
                      <a:endParaRPr lang="en-GB" sz="1200" dirty="0"/>
                    </a:p>
                  </a:txBody>
                  <a:tcPr/>
                </a:tc>
                <a:tc>
                  <a:txBody>
                    <a:bodyPr/>
                    <a:lstStyle/>
                    <a:p>
                      <a:pPr rtl="0"/>
                      <a:r>
                        <a:rPr lang="en-US" sz="1200" b="0" i="0" u="none" strike="noStrike" kern="1200" dirty="0">
                          <a:solidFill>
                            <a:schemeClr val="dk1"/>
                          </a:solidFill>
                          <a:effectLst/>
                          <a:latin typeface="+mn-lt"/>
                          <a:ea typeface="+mn-ea"/>
                          <a:cs typeface="+mn-cs"/>
                        </a:rPr>
                        <a:t>Can you play sock bowls?  See </a:t>
                      </a:r>
                      <a:r>
                        <a:rPr lang="en-US" sz="1200" b="1" i="0" u="none" strike="noStrike" kern="1200" dirty="0">
                          <a:solidFill>
                            <a:schemeClr val="dk1"/>
                          </a:solidFill>
                          <a:effectLst/>
                          <a:latin typeface="+mn-lt"/>
                          <a:ea typeface="+mn-ea"/>
                          <a:cs typeface="+mn-cs"/>
                        </a:rPr>
                        <a:t>slide 8</a:t>
                      </a:r>
                      <a:r>
                        <a:rPr lang="en-US" sz="1200" b="0" i="0" u="none" strike="noStrike" kern="1200" dirty="0">
                          <a:solidFill>
                            <a:schemeClr val="dk1"/>
                          </a:solidFill>
                          <a:effectLst/>
                          <a:latin typeface="+mn-lt"/>
                          <a:ea typeface="+mn-ea"/>
                          <a:cs typeface="+mn-cs"/>
                        </a:rPr>
                        <a:t> for instructions.</a:t>
                      </a:r>
                      <a:endParaRPr lang="en-US" sz="1200" b="0" dirty="0">
                        <a:effectLst/>
                      </a:endParaRPr>
                    </a:p>
                  </a:txBody>
                  <a:tcPr/>
                </a:tc>
                <a:extLst>
                  <a:ext uri="{0D108BD9-81ED-4DB2-BD59-A6C34878D82A}">
                    <a16:rowId xmlns:a16="http://schemas.microsoft.com/office/drawing/2014/main" val="1738279298"/>
                  </a:ext>
                </a:extLst>
              </a:tr>
              <a:tr h="1301014">
                <a:tc>
                  <a:txBody>
                    <a:bodyPr/>
                    <a:lstStyle/>
                    <a:p>
                      <a:r>
                        <a:rPr lang="en-GB" dirty="0"/>
                        <a:t>SCHOOL GAMES VALUES ACTIVITY</a:t>
                      </a:r>
                    </a:p>
                  </a:txBody>
                  <a:tcPr/>
                </a:tc>
                <a:tc>
                  <a:txBody>
                    <a:bodyPr/>
                    <a:lstStyle/>
                    <a:p>
                      <a:r>
                        <a:rPr lang="en-US" sz="1200" kern="1200" dirty="0">
                          <a:solidFill>
                            <a:schemeClr val="dk1"/>
                          </a:solidFill>
                          <a:effectLst/>
                          <a:latin typeface="+mn-lt"/>
                          <a:ea typeface="+mn-ea"/>
                          <a:cs typeface="+mn-cs"/>
                        </a:rPr>
                        <a:t>Self Belief</a:t>
                      </a:r>
                    </a:p>
                    <a:p>
                      <a:endParaRPr lang="en-US" sz="1200" kern="1200" dirty="0">
                        <a:solidFill>
                          <a:schemeClr val="dk1"/>
                        </a:solidFill>
                        <a:effectLst/>
                        <a:latin typeface="+mn-lt"/>
                        <a:ea typeface="+mn-ea"/>
                        <a:cs typeface="+mn-cs"/>
                      </a:endParaRPr>
                    </a:p>
                    <a:p>
                      <a:r>
                        <a:rPr lang="en-GB" sz="1200" dirty="0">
                          <a:solidFill>
                            <a:schemeClr val="tx1"/>
                          </a:solidFill>
                        </a:rPr>
                        <a:t>Can you try Nelly’s number machine challenge.  You must show that you believe in your maths skills, don’t give up!!  See </a:t>
                      </a:r>
                      <a:r>
                        <a:rPr lang="en-GB" sz="1200" b="1" dirty="0">
                          <a:solidFill>
                            <a:schemeClr val="tx1"/>
                          </a:solidFill>
                        </a:rPr>
                        <a:t>slide 4</a:t>
                      </a:r>
                      <a:r>
                        <a:rPr lang="en-GB" sz="1200" dirty="0">
                          <a:solidFill>
                            <a:schemeClr val="tx1"/>
                          </a:solidFill>
                        </a:rPr>
                        <a:t> for instructions.</a:t>
                      </a:r>
                    </a:p>
                  </a:txBody>
                  <a:tcPr/>
                </a:tc>
                <a:tc>
                  <a:txBody>
                    <a:bodyPr/>
                    <a:lstStyle/>
                    <a:p>
                      <a:r>
                        <a:rPr lang="en-US" sz="1200" dirty="0">
                          <a:solidFill>
                            <a:srgbClr val="DD07B4"/>
                          </a:solidFill>
                        </a:rPr>
                        <a:t>Passion</a:t>
                      </a:r>
                    </a:p>
                    <a:p>
                      <a:endParaRPr lang="en-US" sz="1200" dirty="0">
                        <a:solidFill>
                          <a:srgbClr val="DD07B4"/>
                        </a:solidFill>
                      </a:endParaRPr>
                    </a:p>
                    <a:p>
                      <a:r>
                        <a:rPr lang="en-US" sz="1200" dirty="0">
                          <a:solidFill>
                            <a:srgbClr val="DD07B4"/>
                          </a:solidFill>
                        </a:rPr>
                        <a:t>Can you pretend to be a TV presenter and introduce your </a:t>
                      </a:r>
                      <a:r>
                        <a:rPr lang="en-US" sz="1200" dirty="0" err="1">
                          <a:solidFill>
                            <a:srgbClr val="DD07B4"/>
                          </a:solidFill>
                        </a:rPr>
                        <a:t>favourite</a:t>
                      </a:r>
                      <a:r>
                        <a:rPr lang="en-US" sz="1200" dirty="0">
                          <a:solidFill>
                            <a:srgbClr val="DD07B4"/>
                          </a:solidFill>
                        </a:rPr>
                        <a:t> sport to the viewers!  Think about why you love the sport so much, show your passion in your words and voice.  </a:t>
                      </a:r>
                    </a:p>
                  </a:txBody>
                  <a:tcPr/>
                </a:tc>
                <a:tc>
                  <a:txBody>
                    <a:bodyPr/>
                    <a:lstStyle/>
                    <a:p>
                      <a:r>
                        <a:rPr lang="en-US" sz="1200" dirty="0">
                          <a:solidFill>
                            <a:srgbClr val="00B0F0"/>
                          </a:solidFill>
                        </a:rPr>
                        <a:t>Honesty</a:t>
                      </a:r>
                    </a:p>
                    <a:p>
                      <a:endParaRPr lang="en-US" sz="1200" dirty="0">
                        <a:solidFill>
                          <a:srgbClr val="00B0F0"/>
                        </a:solidFill>
                      </a:endParaRPr>
                    </a:p>
                    <a:p>
                      <a:r>
                        <a:rPr lang="en-GB" sz="1200" dirty="0">
                          <a:solidFill>
                            <a:schemeClr val="bg1">
                              <a:lumMod val="50000"/>
                            </a:schemeClr>
                          </a:solidFill>
                        </a:rPr>
                        <a:t>Watch the video on why honesty is so important.  Can you talk about times when people might show honesty in sport or in your PE lessons? </a:t>
                      </a:r>
                    </a:p>
                    <a:p>
                      <a:endParaRPr lang="en-GB" sz="1200" dirty="0">
                        <a:solidFill>
                          <a:schemeClr val="bg1">
                            <a:lumMod val="50000"/>
                          </a:schemeClr>
                        </a:solidFill>
                      </a:endParaRPr>
                    </a:p>
                    <a:p>
                      <a:r>
                        <a:rPr lang="en-GB" sz="1200" dirty="0">
                          <a:hlinkClick r:id="rId6"/>
                        </a:rPr>
                        <a:t>Click here for Video</a:t>
                      </a:r>
                      <a:endParaRPr lang="en-GB" sz="1200" dirty="0">
                        <a:solidFill>
                          <a:schemeClr val="bg1">
                            <a:lumMod val="50000"/>
                          </a:schemeClr>
                        </a:solidFill>
                      </a:endParaRPr>
                    </a:p>
                  </a:txBody>
                  <a:tcPr/>
                </a:tc>
                <a:tc>
                  <a:txBody>
                    <a:bodyPr/>
                    <a:lstStyle/>
                    <a:p>
                      <a:pPr rtl="0"/>
                      <a:r>
                        <a:rPr lang="en-GB" sz="1200" b="0" dirty="0">
                          <a:solidFill>
                            <a:schemeClr val="tx1">
                              <a:lumMod val="50000"/>
                              <a:lumOff val="50000"/>
                            </a:schemeClr>
                          </a:solidFill>
                          <a:effectLst/>
                        </a:rPr>
                        <a:t>Respect</a:t>
                      </a:r>
                    </a:p>
                    <a:p>
                      <a:pPr rtl="0"/>
                      <a:endParaRPr lang="en-GB" sz="1200" b="0" dirty="0">
                        <a:solidFill>
                          <a:schemeClr val="tx1">
                            <a:lumMod val="50000"/>
                            <a:lumOff val="50000"/>
                          </a:schemeClr>
                        </a:solidFill>
                        <a:effectLst/>
                      </a:endParaRPr>
                    </a:p>
                    <a:p>
                      <a:pPr rtl="0"/>
                      <a:r>
                        <a:rPr lang="en-GB" sz="1200" b="0" dirty="0">
                          <a:solidFill>
                            <a:schemeClr val="tx1">
                              <a:lumMod val="50000"/>
                              <a:lumOff val="50000"/>
                            </a:schemeClr>
                          </a:solidFill>
                          <a:effectLst/>
                        </a:rPr>
                        <a:t>The word on the street today is respect!  Watch the video and then try and show respect to everyone today at home.  Can you tell people in your house what respect is and why it is so important?</a:t>
                      </a:r>
                    </a:p>
                    <a:p>
                      <a:pPr rtl="0"/>
                      <a:endParaRPr lang="en-GB" sz="1200" b="0" dirty="0">
                        <a:solidFill>
                          <a:schemeClr val="tx1">
                            <a:lumMod val="50000"/>
                            <a:lumOff val="50000"/>
                          </a:schemeClr>
                        </a:solidFill>
                        <a:effectLst/>
                      </a:endParaRPr>
                    </a:p>
                    <a:p>
                      <a:pPr rtl="0"/>
                      <a:r>
                        <a:rPr lang="en-GB" sz="1200" dirty="0">
                          <a:hlinkClick r:id="rId7"/>
                        </a:rPr>
                        <a:t>Click here for Video</a:t>
                      </a:r>
                      <a:endParaRPr lang="en-GB" sz="1200" b="0" dirty="0">
                        <a:solidFill>
                          <a:schemeClr val="tx1">
                            <a:lumMod val="50000"/>
                            <a:lumOff val="50000"/>
                          </a:schemeClr>
                        </a:solidFill>
                        <a:effectLst/>
                      </a:endParaRPr>
                    </a:p>
                  </a:txBody>
                  <a:tcPr/>
                </a:tc>
                <a:tc>
                  <a:txBody>
                    <a:bodyPr/>
                    <a:lstStyle/>
                    <a:p>
                      <a:pPr rtl="0"/>
                      <a:r>
                        <a:rPr lang="en-US" sz="1200" b="0" i="0" u="none" strike="noStrike" kern="1200" dirty="0">
                          <a:solidFill>
                            <a:srgbClr val="00B050"/>
                          </a:solidFill>
                          <a:effectLst/>
                          <a:latin typeface="+mn-lt"/>
                          <a:ea typeface="+mn-ea"/>
                          <a:cs typeface="+mn-cs"/>
                        </a:rPr>
                        <a:t>Team Work</a:t>
                      </a:r>
                      <a:endParaRPr lang="en-US" sz="1200" b="0" dirty="0">
                        <a:solidFill>
                          <a:srgbClr val="00B050"/>
                        </a:solidFill>
                        <a:effectLst/>
                      </a:endParaRPr>
                    </a:p>
                    <a:p>
                      <a:pPr rtl="0"/>
                      <a:r>
                        <a:rPr lang="en-US" sz="1200" b="0" i="0" u="none" strike="noStrike" kern="1200" dirty="0">
                          <a:solidFill>
                            <a:srgbClr val="00B050"/>
                          </a:solidFill>
                          <a:effectLst/>
                          <a:latin typeface="+mn-lt"/>
                          <a:ea typeface="+mn-ea"/>
                          <a:cs typeface="+mn-cs"/>
                        </a:rPr>
                        <a:t> </a:t>
                      </a:r>
                      <a:endParaRPr lang="en-US" sz="1200" b="0" dirty="0">
                        <a:solidFill>
                          <a:srgbClr val="00B050"/>
                        </a:solidFill>
                        <a:effectLst/>
                      </a:endParaRPr>
                    </a:p>
                    <a:p>
                      <a:pPr rtl="0"/>
                      <a:r>
                        <a:rPr lang="en-US" sz="1200" b="0" i="0" u="none" strike="noStrike" kern="1200" dirty="0">
                          <a:solidFill>
                            <a:srgbClr val="00B050"/>
                          </a:solidFill>
                          <a:effectLst/>
                          <a:latin typeface="+mn-lt"/>
                          <a:ea typeface="+mn-ea"/>
                          <a:cs typeface="+mn-cs"/>
                        </a:rPr>
                        <a:t>Can you and your household take part in the add it on activity?  You will all have to show team work, encouraging each other to keep going and linking your moves together.  See </a:t>
                      </a:r>
                      <a:r>
                        <a:rPr lang="en-US" sz="1200" b="1" i="0" u="none" strike="noStrike" kern="1200" dirty="0">
                          <a:solidFill>
                            <a:srgbClr val="00B050"/>
                          </a:solidFill>
                          <a:effectLst/>
                          <a:latin typeface="+mn-lt"/>
                          <a:ea typeface="+mn-ea"/>
                          <a:cs typeface="+mn-cs"/>
                        </a:rPr>
                        <a:t>slide 9 </a:t>
                      </a:r>
                      <a:r>
                        <a:rPr lang="en-US" sz="1200" b="0" i="0" u="none" strike="noStrike" kern="1200" dirty="0">
                          <a:solidFill>
                            <a:srgbClr val="00B050"/>
                          </a:solidFill>
                          <a:effectLst/>
                          <a:latin typeface="+mn-lt"/>
                          <a:ea typeface="+mn-ea"/>
                          <a:cs typeface="+mn-cs"/>
                        </a:rPr>
                        <a:t>for your instructions.</a:t>
                      </a:r>
                      <a:endParaRPr lang="en-US" sz="1200" b="0" dirty="0">
                        <a:solidFill>
                          <a:srgbClr val="00B050"/>
                        </a:solidFill>
                        <a:effectLst/>
                      </a:endParaRPr>
                    </a:p>
                  </a:txBody>
                  <a:tcPr/>
                </a:tc>
                <a:extLst>
                  <a:ext uri="{0D108BD9-81ED-4DB2-BD59-A6C34878D82A}">
                    <a16:rowId xmlns:a16="http://schemas.microsoft.com/office/drawing/2014/main" val="4160562197"/>
                  </a:ext>
                </a:extLst>
              </a:tr>
              <a:tr h="1301014">
                <a:tc>
                  <a:txBody>
                    <a:bodyPr/>
                    <a:lstStyle/>
                    <a:p>
                      <a:r>
                        <a:rPr lang="en-GB" dirty="0"/>
                        <a:t>CHALLENGE</a:t>
                      </a:r>
                    </a:p>
                    <a:p>
                      <a:r>
                        <a:rPr lang="en-GB" dirty="0"/>
                        <a:t>ACTIVITY</a:t>
                      </a:r>
                    </a:p>
                  </a:txBody>
                  <a:tcPr/>
                </a:tc>
                <a:tc>
                  <a:txBody>
                    <a:bodyPr/>
                    <a:lstStyle/>
                    <a:p>
                      <a:r>
                        <a:rPr lang="en-US" sz="1200" dirty="0"/>
                        <a:t>Can you challenge Darren our coach in the step up challenge?</a:t>
                      </a:r>
                    </a:p>
                    <a:p>
                      <a:endParaRPr lang="en-US" sz="1200" dirty="0"/>
                    </a:p>
                    <a:p>
                      <a:r>
                        <a:rPr lang="en-GB" sz="1200" dirty="0">
                          <a:hlinkClick r:id="rId8"/>
                        </a:rPr>
                        <a:t>Click here for Video</a:t>
                      </a:r>
                      <a:endParaRPr lang="en-US" sz="1200" dirty="0"/>
                    </a:p>
                  </a:txBody>
                  <a:tcPr/>
                </a:tc>
                <a:tc>
                  <a:txBody>
                    <a:bodyPr/>
                    <a:lstStyle/>
                    <a:p>
                      <a:r>
                        <a:rPr lang="en-GB" sz="1200" dirty="0"/>
                        <a:t>Can you challenge Ross our coach in the tuck in tuck out challenge?</a:t>
                      </a:r>
                    </a:p>
                    <a:p>
                      <a:endParaRPr lang="en-GB" sz="1200" dirty="0"/>
                    </a:p>
                    <a:p>
                      <a:r>
                        <a:rPr lang="en-GB" sz="1200" dirty="0">
                          <a:hlinkClick r:id="rId9"/>
                        </a:rPr>
                        <a:t>Click here for Video</a:t>
                      </a:r>
                      <a:endParaRPr lang="en-GB" sz="1200" dirty="0"/>
                    </a:p>
                    <a:p>
                      <a:endParaRPr lang="en-GB" sz="1200" dirty="0"/>
                    </a:p>
                  </a:txBody>
                  <a:tcPr/>
                </a:tc>
                <a:tc>
                  <a:txBody>
                    <a:bodyPr/>
                    <a:lstStyle/>
                    <a:p>
                      <a:r>
                        <a:rPr lang="en-GB" sz="1200" dirty="0"/>
                        <a:t>Can you challenge someone at home in the </a:t>
                      </a:r>
                    </a:p>
                    <a:p>
                      <a:r>
                        <a:rPr lang="en-GB" sz="1200" dirty="0"/>
                        <a:t>‘Closest to the Wall’ challenge on </a:t>
                      </a:r>
                      <a:r>
                        <a:rPr lang="en-GB" sz="1200" b="1" dirty="0"/>
                        <a:t>slide 6</a:t>
                      </a:r>
                      <a:r>
                        <a:rPr lang="en-GB" sz="1200" dirty="0"/>
                        <a:t>?</a:t>
                      </a:r>
                    </a:p>
                    <a:p>
                      <a:endParaRPr lang="en-GB" sz="1200" dirty="0"/>
                    </a:p>
                  </a:txBody>
                  <a:tcPr/>
                </a:tc>
                <a:tc>
                  <a:txBody>
                    <a:bodyPr/>
                    <a:lstStyle/>
                    <a:p>
                      <a:r>
                        <a:rPr lang="en-US" sz="1200" dirty="0"/>
                        <a:t>Can you cross the river without falling in?  See </a:t>
                      </a:r>
                      <a:r>
                        <a:rPr lang="en-US" sz="1200" b="1" dirty="0"/>
                        <a:t>slide 7</a:t>
                      </a:r>
                      <a:r>
                        <a:rPr lang="en-US" sz="1200" dirty="0"/>
                        <a:t> for instructions.</a:t>
                      </a:r>
                      <a:endParaRPr lang="en-GB" sz="1200" dirty="0"/>
                    </a:p>
                  </a:txBody>
                  <a:tcPr/>
                </a:tc>
                <a:tc>
                  <a:txBody>
                    <a:bodyPr/>
                    <a:lstStyle/>
                    <a:p>
                      <a:r>
                        <a:rPr lang="en-US" sz="1200" dirty="0"/>
                        <a:t>Can you challenge someone at home in toy hide and seek?  See </a:t>
                      </a:r>
                      <a:r>
                        <a:rPr lang="en-US" sz="1200" b="1" dirty="0"/>
                        <a:t>slide 10 </a:t>
                      </a:r>
                      <a:r>
                        <a:rPr lang="en-US" sz="1200" dirty="0"/>
                        <a:t>for instructions.</a:t>
                      </a:r>
                      <a:endParaRPr lang="en-GB" sz="1200" dirty="0"/>
                    </a:p>
                  </a:txBody>
                  <a:tcPr/>
                </a:tc>
                <a:extLst>
                  <a:ext uri="{0D108BD9-81ED-4DB2-BD59-A6C34878D82A}">
                    <a16:rowId xmlns:a16="http://schemas.microsoft.com/office/drawing/2014/main" val="1361170602"/>
                  </a:ext>
                </a:extLst>
              </a:tr>
            </a:tbl>
          </a:graphicData>
        </a:graphic>
      </p:graphicFrame>
    </p:spTree>
    <p:extLst>
      <p:ext uri="{BB962C8B-B14F-4D97-AF65-F5344CB8AC3E}">
        <p14:creationId xmlns:p14="http://schemas.microsoft.com/office/powerpoint/2010/main" val="37147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47D2AC7-0BCF-418A-ADAF-221E231A79FC}"/>
              </a:ext>
            </a:extLst>
          </p:cNvPr>
          <p:cNvPicPr>
            <a:picLocks noChangeAspect="1"/>
          </p:cNvPicPr>
          <p:nvPr/>
        </p:nvPicPr>
        <p:blipFill rotWithShape="1">
          <a:blip r:embed="rId2">
            <a:extLst>
              <a:ext uri="{28A0092B-C50C-407E-A947-70E740481C1C}">
                <a14:useLocalDpi xmlns:a14="http://schemas.microsoft.com/office/drawing/2010/main" val="0"/>
              </a:ext>
            </a:extLst>
          </a:blip>
          <a:srcRect b="20495"/>
          <a:stretch/>
        </p:blipFill>
        <p:spPr>
          <a:xfrm>
            <a:off x="20" y="10"/>
            <a:ext cx="12191980" cy="6857990"/>
          </a:xfrm>
          <a:prstGeom prst="rect">
            <a:avLst/>
          </a:prstGeom>
        </p:spPr>
      </p:pic>
    </p:spTree>
    <p:extLst>
      <p:ext uri="{BB962C8B-B14F-4D97-AF65-F5344CB8AC3E}">
        <p14:creationId xmlns:p14="http://schemas.microsoft.com/office/powerpoint/2010/main" val="357707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515AD78-FE1C-4B73-B7E0-09E1EEC1D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71" y="196948"/>
            <a:ext cx="12202104" cy="6661052"/>
          </a:xfrm>
          <a:prstGeom prst="rect">
            <a:avLst/>
          </a:prstGeom>
        </p:spPr>
      </p:pic>
    </p:spTree>
    <p:extLst>
      <p:ext uri="{BB962C8B-B14F-4D97-AF65-F5344CB8AC3E}">
        <p14:creationId xmlns:p14="http://schemas.microsoft.com/office/powerpoint/2010/main" val="176047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43AE-86DF-424E-B1D5-06CE99BC060F}"/>
              </a:ext>
            </a:extLst>
          </p:cNvPr>
          <p:cNvSpPr>
            <a:spLocks noGrp="1"/>
          </p:cNvSpPr>
          <p:nvPr>
            <p:ph type="ctrTitle"/>
          </p:nvPr>
        </p:nvSpPr>
        <p:spPr>
          <a:xfrm>
            <a:off x="225083" y="154744"/>
            <a:ext cx="11648049" cy="6527409"/>
          </a:xfrm>
        </p:spPr>
        <p:txBody>
          <a:bodyPr/>
          <a:lstStyle/>
          <a:p>
            <a:endParaRPr lang="en-GB" dirty="0"/>
          </a:p>
        </p:txBody>
      </p:sp>
      <p:pic>
        <p:nvPicPr>
          <p:cNvPr id="4" name="Picture 3" descr="A close up of text on a white background&#10;&#10;Description automatically generated">
            <a:extLst>
              <a:ext uri="{FF2B5EF4-FFF2-40B4-BE49-F238E27FC236}">
                <a16:creationId xmlns:a16="http://schemas.microsoft.com/office/drawing/2014/main" id="{9BB14017-7714-401C-9E57-1A49F814D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2" y="175847"/>
            <a:ext cx="11113477" cy="6506305"/>
          </a:xfrm>
          <a:prstGeom prst="rect">
            <a:avLst/>
          </a:prstGeom>
        </p:spPr>
      </p:pic>
    </p:spTree>
    <p:extLst>
      <p:ext uri="{BB962C8B-B14F-4D97-AF65-F5344CB8AC3E}">
        <p14:creationId xmlns:p14="http://schemas.microsoft.com/office/powerpoint/2010/main" val="235984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9C818435-5E74-4217-AB6A-337708B19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225084"/>
            <a:ext cx="11901267" cy="6471138"/>
          </a:xfrm>
          <a:prstGeom prst="rect">
            <a:avLst/>
          </a:prstGeom>
        </p:spPr>
      </p:pic>
    </p:spTree>
    <p:extLst>
      <p:ext uri="{BB962C8B-B14F-4D97-AF65-F5344CB8AC3E}">
        <p14:creationId xmlns:p14="http://schemas.microsoft.com/office/powerpoint/2010/main" val="108251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6D869E12-A54E-4B5D-8458-2138E0C66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267286"/>
            <a:ext cx="11535508" cy="6386731"/>
          </a:xfrm>
          <a:prstGeom prst="rect">
            <a:avLst/>
          </a:prstGeom>
        </p:spPr>
      </p:pic>
    </p:spTree>
    <p:extLst>
      <p:ext uri="{BB962C8B-B14F-4D97-AF65-F5344CB8AC3E}">
        <p14:creationId xmlns:p14="http://schemas.microsoft.com/office/powerpoint/2010/main" val="63789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surface&#10;&#10;Description automatically generated">
            <a:extLst>
              <a:ext uri="{FF2B5EF4-FFF2-40B4-BE49-F238E27FC236}">
                <a16:creationId xmlns:a16="http://schemas.microsoft.com/office/drawing/2014/main" id="{039FC4EE-8AC9-4463-8F86-B72272A59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253218"/>
            <a:ext cx="11760590" cy="6443003"/>
          </a:xfrm>
          <a:prstGeom prst="rect">
            <a:avLst/>
          </a:prstGeom>
        </p:spPr>
      </p:pic>
    </p:spTree>
    <p:extLst>
      <p:ext uri="{BB962C8B-B14F-4D97-AF65-F5344CB8AC3E}">
        <p14:creationId xmlns:p14="http://schemas.microsoft.com/office/powerpoint/2010/main" val="361690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96D122B-C5C4-445E-B237-07CCA483D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267286"/>
            <a:ext cx="11830929" cy="6414868"/>
          </a:xfrm>
          <a:prstGeom prst="rect">
            <a:avLst/>
          </a:prstGeom>
        </p:spPr>
      </p:pic>
    </p:spTree>
    <p:extLst>
      <p:ext uri="{BB962C8B-B14F-4D97-AF65-F5344CB8AC3E}">
        <p14:creationId xmlns:p14="http://schemas.microsoft.com/office/powerpoint/2010/main" val="1491970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585</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Aharoni</vt:lpstr>
      <vt:lpstr>Arial</vt:lpstr>
      <vt:lpstr>Calibri</vt:lpstr>
      <vt:lpstr>Calibri Light</vt:lpstr>
      <vt:lpstr>Office Theme</vt:lpstr>
      <vt:lpstr>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  </vt:lpstr>
      <vt:lpstr>        Durham &amp; CLS School Games – Physical Activity Timetable  Week 3 – Key Stage 1 (Year 1 &amp;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dc:title>
  <dc:creator>Chris Boundy</dc:creator>
  <cp:lastModifiedBy>Emma Nichol</cp:lastModifiedBy>
  <cp:revision>8</cp:revision>
  <dcterms:created xsi:type="dcterms:W3CDTF">2020-06-15T08:29:43Z</dcterms:created>
  <dcterms:modified xsi:type="dcterms:W3CDTF">2020-06-24T12:27:03Z</dcterms:modified>
</cp:coreProperties>
</file>