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07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628905-A635-4B97-88FC-A9B3CB609D23}" v="12" dt="2020-06-12T14:49:17.9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70F7C-4767-4750-B734-22B40EE1A7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AE42652-A696-4879-A2AD-0F528A0C85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830600-B2FB-4A99-A1A9-0D71752BE66E}"/>
              </a:ext>
            </a:extLst>
          </p:cNvPr>
          <p:cNvSpPr>
            <a:spLocks noGrp="1"/>
          </p:cNvSpPr>
          <p:nvPr>
            <p:ph type="dt" sz="half" idx="10"/>
          </p:nvPr>
        </p:nvSpPr>
        <p:spPr/>
        <p:txBody>
          <a:bodyPr/>
          <a:lstStyle/>
          <a:p>
            <a:fld id="{04D113A7-FA9F-4922-A6BF-95026C255A6F}" type="datetimeFigureOut">
              <a:rPr lang="en-GB" smtClean="0"/>
              <a:t>24/06/2020</a:t>
            </a:fld>
            <a:endParaRPr lang="en-GB"/>
          </a:p>
        </p:txBody>
      </p:sp>
      <p:sp>
        <p:nvSpPr>
          <p:cNvPr id="5" name="Footer Placeholder 4">
            <a:extLst>
              <a:ext uri="{FF2B5EF4-FFF2-40B4-BE49-F238E27FC236}">
                <a16:creationId xmlns:a16="http://schemas.microsoft.com/office/drawing/2014/main" id="{3B661167-CE91-401B-A05B-A11C5B5D70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C77988-EFF7-4FDC-B2E1-9C821481AED0}"/>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1083970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7E6FE-6872-4D41-9255-361123C7878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6E684AD-8C9F-468A-8573-5BBA40E86B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397540-DAD8-4CDB-872B-934DC3E1AD6C}"/>
              </a:ext>
            </a:extLst>
          </p:cNvPr>
          <p:cNvSpPr>
            <a:spLocks noGrp="1"/>
          </p:cNvSpPr>
          <p:nvPr>
            <p:ph type="dt" sz="half" idx="10"/>
          </p:nvPr>
        </p:nvSpPr>
        <p:spPr/>
        <p:txBody>
          <a:bodyPr/>
          <a:lstStyle/>
          <a:p>
            <a:fld id="{04D113A7-FA9F-4922-A6BF-95026C255A6F}" type="datetimeFigureOut">
              <a:rPr lang="en-GB" smtClean="0"/>
              <a:t>24/06/2020</a:t>
            </a:fld>
            <a:endParaRPr lang="en-GB"/>
          </a:p>
        </p:txBody>
      </p:sp>
      <p:sp>
        <p:nvSpPr>
          <p:cNvPr id="5" name="Footer Placeholder 4">
            <a:extLst>
              <a:ext uri="{FF2B5EF4-FFF2-40B4-BE49-F238E27FC236}">
                <a16:creationId xmlns:a16="http://schemas.microsoft.com/office/drawing/2014/main" id="{D1C468D3-EFC1-4E4F-ABD4-48B6EFFA42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336928-C839-4287-8F6A-BEB045D92E39}"/>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3373604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B99DC1-D948-4811-8958-D259B562373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FFEFBD-B0EC-4441-8032-F54CDBA7C4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D334BA-7D48-4742-973C-A73EA0422225}"/>
              </a:ext>
            </a:extLst>
          </p:cNvPr>
          <p:cNvSpPr>
            <a:spLocks noGrp="1"/>
          </p:cNvSpPr>
          <p:nvPr>
            <p:ph type="dt" sz="half" idx="10"/>
          </p:nvPr>
        </p:nvSpPr>
        <p:spPr/>
        <p:txBody>
          <a:bodyPr/>
          <a:lstStyle/>
          <a:p>
            <a:fld id="{04D113A7-FA9F-4922-A6BF-95026C255A6F}" type="datetimeFigureOut">
              <a:rPr lang="en-GB" smtClean="0"/>
              <a:t>24/06/2020</a:t>
            </a:fld>
            <a:endParaRPr lang="en-GB"/>
          </a:p>
        </p:txBody>
      </p:sp>
      <p:sp>
        <p:nvSpPr>
          <p:cNvPr id="5" name="Footer Placeholder 4">
            <a:extLst>
              <a:ext uri="{FF2B5EF4-FFF2-40B4-BE49-F238E27FC236}">
                <a16:creationId xmlns:a16="http://schemas.microsoft.com/office/drawing/2014/main" id="{3E48FB5E-A25C-4B78-98BF-1EF56E96EC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C71C4E-131E-49B3-8A0F-D2F3F17506A5}"/>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742057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4CBC5-6CEB-4035-BE82-8F711ABE01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AFB06C-9894-4CA7-8A43-48895163DC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9FBE60-CE49-44A1-9C47-E55B7A9B1C8C}"/>
              </a:ext>
            </a:extLst>
          </p:cNvPr>
          <p:cNvSpPr>
            <a:spLocks noGrp="1"/>
          </p:cNvSpPr>
          <p:nvPr>
            <p:ph type="dt" sz="half" idx="10"/>
          </p:nvPr>
        </p:nvSpPr>
        <p:spPr/>
        <p:txBody>
          <a:bodyPr/>
          <a:lstStyle/>
          <a:p>
            <a:fld id="{04D113A7-FA9F-4922-A6BF-95026C255A6F}" type="datetimeFigureOut">
              <a:rPr lang="en-GB" smtClean="0"/>
              <a:t>24/06/2020</a:t>
            </a:fld>
            <a:endParaRPr lang="en-GB"/>
          </a:p>
        </p:txBody>
      </p:sp>
      <p:sp>
        <p:nvSpPr>
          <p:cNvPr id="5" name="Footer Placeholder 4">
            <a:extLst>
              <a:ext uri="{FF2B5EF4-FFF2-40B4-BE49-F238E27FC236}">
                <a16:creationId xmlns:a16="http://schemas.microsoft.com/office/drawing/2014/main" id="{68AB08C0-D883-4EA0-87E2-ED21BF7085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85E629-084A-4BC2-9556-F52E41B44A2F}"/>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80177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497C0-C18F-457E-A09B-86FE3932CA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85244D8-28C7-4784-8274-D2267A04FC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05E5AE-1A6D-448D-8787-A13D054F32B3}"/>
              </a:ext>
            </a:extLst>
          </p:cNvPr>
          <p:cNvSpPr>
            <a:spLocks noGrp="1"/>
          </p:cNvSpPr>
          <p:nvPr>
            <p:ph type="dt" sz="half" idx="10"/>
          </p:nvPr>
        </p:nvSpPr>
        <p:spPr/>
        <p:txBody>
          <a:bodyPr/>
          <a:lstStyle/>
          <a:p>
            <a:fld id="{04D113A7-FA9F-4922-A6BF-95026C255A6F}" type="datetimeFigureOut">
              <a:rPr lang="en-GB" smtClean="0"/>
              <a:t>24/06/2020</a:t>
            </a:fld>
            <a:endParaRPr lang="en-GB"/>
          </a:p>
        </p:txBody>
      </p:sp>
      <p:sp>
        <p:nvSpPr>
          <p:cNvPr id="5" name="Footer Placeholder 4">
            <a:extLst>
              <a:ext uri="{FF2B5EF4-FFF2-40B4-BE49-F238E27FC236}">
                <a16:creationId xmlns:a16="http://schemas.microsoft.com/office/drawing/2014/main" id="{D2987DF0-AFD1-407F-97B6-544E2E7F40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80D52E-C93D-4E74-8FFE-FD08878586FB}"/>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311446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D4C9B-313D-4C5B-987C-02EF9FEFCD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A8FC21-2EFB-4E10-BCC8-EA66C607AE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69E9037-2A0B-4218-B453-273101F5B0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A922875-34C5-45EE-BD78-A7E41FD050FD}"/>
              </a:ext>
            </a:extLst>
          </p:cNvPr>
          <p:cNvSpPr>
            <a:spLocks noGrp="1"/>
          </p:cNvSpPr>
          <p:nvPr>
            <p:ph type="dt" sz="half" idx="10"/>
          </p:nvPr>
        </p:nvSpPr>
        <p:spPr/>
        <p:txBody>
          <a:bodyPr/>
          <a:lstStyle/>
          <a:p>
            <a:fld id="{04D113A7-FA9F-4922-A6BF-95026C255A6F}" type="datetimeFigureOut">
              <a:rPr lang="en-GB" smtClean="0"/>
              <a:t>24/06/2020</a:t>
            </a:fld>
            <a:endParaRPr lang="en-GB"/>
          </a:p>
        </p:txBody>
      </p:sp>
      <p:sp>
        <p:nvSpPr>
          <p:cNvPr id="6" name="Footer Placeholder 5">
            <a:extLst>
              <a:ext uri="{FF2B5EF4-FFF2-40B4-BE49-F238E27FC236}">
                <a16:creationId xmlns:a16="http://schemas.microsoft.com/office/drawing/2014/main" id="{57D31CFD-2242-4BC4-8E65-F586800C06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A65DE7F-3DD0-4954-A5E7-81BB4B5A01E9}"/>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1118122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5496E-D3E0-4B50-B64D-3A5613C9018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189B4B9-9E2D-4C52-8941-FD64D76E61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5E2EB3-D802-49EE-918F-0427016F78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1B2A038-C745-4722-B03B-CDDBBA138E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A8BA61-637F-49D1-A2A0-4B9F37C1A8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5A885FB-2C0C-49F0-9E91-4B0E4A3B2237}"/>
              </a:ext>
            </a:extLst>
          </p:cNvPr>
          <p:cNvSpPr>
            <a:spLocks noGrp="1"/>
          </p:cNvSpPr>
          <p:nvPr>
            <p:ph type="dt" sz="half" idx="10"/>
          </p:nvPr>
        </p:nvSpPr>
        <p:spPr/>
        <p:txBody>
          <a:bodyPr/>
          <a:lstStyle/>
          <a:p>
            <a:fld id="{04D113A7-FA9F-4922-A6BF-95026C255A6F}" type="datetimeFigureOut">
              <a:rPr lang="en-GB" smtClean="0"/>
              <a:t>24/06/2020</a:t>
            </a:fld>
            <a:endParaRPr lang="en-GB"/>
          </a:p>
        </p:txBody>
      </p:sp>
      <p:sp>
        <p:nvSpPr>
          <p:cNvPr id="8" name="Footer Placeholder 7">
            <a:extLst>
              <a:ext uri="{FF2B5EF4-FFF2-40B4-BE49-F238E27FC236}">
                <a16:creationId xmlns:a16="http://schemas.microsoft.com/office/drawing/2014/main" id="{E5B5A2CD-F322-4DFA-9E8C-045B45FEB41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75BA29A-AA49-4A29-93A1-3F4324CF81E2}"/>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2510935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B0042-F01D-4342-97B3-EEB645D9CA1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1AFC929-EF53-4768-9D12-EF3E7425C3FC}"/>
              </a:ext>
            </a:extLst>
          </p:cNvPr>
          <p:cNvSpPr>
            <a:spLocks noGrp="1"/>
          </p:cNvSpPr>
          <p:nvPr>
            <p:ph type="dt" sz="half" idx="10"/>
          </p:nvPr>
        </p:nvSpPr>
        <p:spPr/>
        <p:txBody>
          <a:bodyPr/>
          <a:lstStyle/>
          <a:p>
            <a:fld id="{04D113A7-FA9F-4922-A6BF-95026C255A6F}" type="datetimeFigureOut">
              <a:rPr lang="en-GB" smtClean="0"/>
              <a:t>24/06/2020</a:t>
            </a:fld>
            <a:endParaRPr lang="en-GB"/>
          </a:p>
        </p:txBody>
      </p:sp>
      <p:sp>
        <p:nvSpPr>
          <p:cNvPr id="4" name="Footer Placeholder 3">
            <a:extLst>
              <a:ext uri="{FF2B5EF4-FFF2-40B4-BE49-F238E27FC236}">
                <a16:creationId xmlns:a16="http://schemas.microsoft.com/office/drawing/2014/main" id="{AFCFE971-C1A5-40B1-A06A-72E427463F8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0728B01-954B-46C0-B5F7-B672C7666A0D}"/>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2185901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9F6663-3FFA-4ADE-9659-211BCB11DC2D}"/>
              </a:ext>
            </a:extLst>
          </p:cNvPr>
          <p:cNvSpPr>
            <a:spLocks noGrp="1"/>
          </p:cNvSpPr>
          <p:nvPr>
            <p:ph type="dt" sz="half" idx="10"/>
          </p:nvPr>
        </p:nvSpPr>
        <p:spPr/>
        <p:txBody>
          <a:bodyPr/>
          <a:lstStyle/>
          <a:p>
            <a:fld id="{04D113A7-FA9F-4922-A6BF-95026C255A6F}" type="datetimeFigureOut">
              <a:rPr lang="en-GB" smtClean="0"/>
              <a:t>24/06/2020</a:t>
            </a:fld>
            <a:endParaRPr lang="en-GB"/>
          </a:p>
        </p:txBody>
      </p:sp>
      <p:sp>
        <p:nvSpPr>
          <p:cNvPr id="3" name="Footer Placeholder 2">
            <a:extLst>
              <a:ext uri="{FF2B5EF4-FFF2-40B4-BE49-F238E27FC236}">
                <a16:creationId xmlns:a16="http://schemas.microsoft.com/office/drawing/2014/main" id="{CD950569-1F10-434C-8D4F-C00AE73973D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A645305-A30B-4B3F-9B8A-410D2C22BD57}"/>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762101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CF4E1-4A1F-4BE8-96FB-8F3A118520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3D76695-AFF9-48CE-8B5E-EEA8CD7762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C94CAF3-8720-4469-BACD-C8CCBC99B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2178E8-1F2E-4EFF-96F1-22001C0FDDC3}"/>
              </a:ext>
            </a:extLst>
          </p:cNvPr>
          <p:cNvSpPr>
            <a:spLocks noGrp="1"/>
          </p:cNvSpPr>
          <p:nvPr>
            <p:ph type="dt" sz="half" idx="10"/>
          </p:nvPr>
        </p:nvSpPr>
        <p:spPr/>
        <p:txBody>
          <a:bodyPr/>
          <a:lstStyle/>
          <a:p>
            <a:fld id="{04D113A7-FA9F-4922-A6BF-95026C255A6F}" type="datetimeFigureOut">
              <a:rPr lang="en-GB" smtClean="0"/>
              <a:t>24/06/2020</a:t>
            </a:fld>
            <a:endParaRPr lang="en-GB"/>
          </a:p>
        </p:txBody>
      </p:sp>
      <p:sp>
        <p:nvSpPr>
          <p:cNvPr id="6" name="Footer Placeholder 5">
            <a:extLst>
              <a:ext uri="{FF2B5EF4-FFF2-40B4-BE49-F238E27FC236}">
                <a16:creationId xmlns:a16="http://schemas.microsoft.com/office/drawing/2014/main" id="{7E8B45DF-FAAC-4FD8-BA38-C4B4F68CD7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0B9B19-D2E5-41EF-AEA5-303B18C25728}"/>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1827348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84767-1905-4DB9-B1C1-18142452B7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53968C5-953A-4CFB-87F9-2E6F8D035F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254FA02-DAC4-4A80-ADBC-3DD1499402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0B3E2D-BFEF-44A1-947C-3B26DCAED68F}"/>
              </a:ext>
            </a:extLst>
          </p:cNvPr>
          <p:cNvSpPr>
            <a:spLocks noGrp="1"/>
          </p:cNvSpPr>
          <p:nvPr>
            <p:ph type="dt" sz="half" idx="10"/>
          </p:nvPr>
        </p:nvSpPr>
        <p:spPr/>
        <p:txBody>
          <a:bodyPr/>
          <a:lstStyle/>
          <a:p>
            <a:fld id="{04D113A7-FA9F-4922-A6BF-95026C255A6F}" type="datetimeFigureOut">
              <a:rPr lang="en-GB" smtClean="0"/>
              <a:t>24/06/2020</a:t>
            </a:fld>
            <a:endParaRPr lang="en-GB"/>
          </a:p>
        </p:txBody>
      </p:sp>
      <p:sp>
        <p:nvSpPr>
          <p:cNvPr id="6" name="Footer Placeholder 5">
            <a:extLst>
              <a:ext uri="{FF2B5EF4-FFF2-40B4-BE49-F238E27FC236}">
                <a16:creationId xmlns:a16="http://schemas.microsoft.com/office/drawing/2014/main" id="{4980FD33-4E14-4FE7-ACB5-880EE878A6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68C351-062A-43D6-8E3A-47F6A47403D3}"/>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351049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73CE12-FFCC-4C87-BF0C-17C7F7E39C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64062A-DD18-4F78-BC14-6ADBDDF31E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7BD784-C18B-48A9-863D-8357E4506A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D113A7-FA9F-4922-A6BF-95026C255A6F}" type="datetimeFigureOut">
              <a:rPr lang="en-GB" smtClean="0"/>
              <a:t>24/06/2020</a:t>
            </a:fld>
            <a:endParaRPr lang="en-GB"/>
          </a:p>
        </p:txBody>
      </p:sp>
      <p:sp>
        <p:nvSpPr>
          <p:cNvPr id="5" name="Footer Placeholder 4">
            <a:extLst>
              <a:ext uri="{FF2B5EF4-FFF2-40B4-BE49-F238E27FC236}">
                <a16:creationId xmlns:a16="http://schemas.microsoft.com/office/drawing/2014/main" id="{B0A200E3-11F6-49A7-B424-049D288A5A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F274B37-D077-4BC6-A08C-90A56A886A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6A0A8-CECC-432A-934E-BCCFF1ABC179}" type="slidenum">
              <a:rPr lang="en-GB" smtClean="0"/>
              <a:t>‹#›</a:t>
            </a:fld>
            <a:endParaRPr lang="en-GB"/>
          </a:p>
        </p:txBody>
      </p:sp>
    </p:spTree>
    <p:extLst>
      <p:ext uri="{BB962C8B-B14F-4D97-AF65-F5344CB8AC3E}">
        <p14:creationId xmlns:p14="http://schemas.microsoft.com/office/powerpoint/2010/main" val="846762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twitter.com/DurhamCLS_SSP" TargetMode="External"/><Relationship Id="rId4" Type="http://schemas.openxmlformats.org/officeDocument/2006/relationships/hyperlink" Target="https://www.facebook.com/DurhamClsSSP/"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watch?v=uo1n3JzEt7Y" TargetMode="External"/><Relationship Id="rId3" Type="http://schemas.openxmlformats.org/officeDocument/2006/relationships/image" Target="../media/image3.jpeg"/><Relationship Id="rId7" Type="http://schemas.openxmlformats.org/officeDocument/2006/relationships/hyperlink" Target="https://youtu.be/jBigFm1dbR0"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youtu.be/MjSoXnu0WSU" TargetMode="External"/><Relationship Id="rId5" Type="http://schemas.openxmlformats.org/officeDocument/2006/relationships/hyperlink" Target="https://youtu.be/0jPNNBhAiGU" TargetMode="External"/><Relationship Id="rId4" Type="http://schemas.openxmlformats.org/officeDocument/2006/relationships/hyperlink" Target="https://www.youtube.com/watch?v=axovWVMiGTI"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2CCAFB3E-E6E2-4587-A5FC-061F9AED9A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9126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3" name="Picture 72">
            <a:extLst>
              <a:ext uri="{FF2B5EF4-FFF2-40B4-BE49-F238E27FC236}">
                <a16:creationId xmlns:a16="http://schemas.microsoft.com/office/drawing/2014/main" id="{5975841F-9161-4650-BCE5-20FFE7E2961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49933" t="3964" b="3964"/>
          <a:stretch/>
        </p:blipFill>
        <p:spPr>
          <a:xfrm>
            <a:off x="575867" y="1"/>
            <a:ext cx="6629806"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itle 1">
            <a:extLst>
              <a:ext uri="{FF2B5EF4-FFF2-40B4-BE49-F238E27FC236}">
                <a16:creationId xmlns:a16="http://schemas.microsoft.com/office/drawing/2014/main" id="{B5B91FD7-4CE6-41F6-AEC5-214E5D75881D}"/>
              </a:ext>
            </a:extLst>
          </p:cNvPr>
          <p:cNvSpPr>
            <a:spLocks noGrp="1"/>
          </p:cNvSpPr>
          <p:nvPr>
            <p:ph type="ctrTitle"/>
          </p:nvPr>
        </p:nvSpPr>
        <p:spPr>
          <a:xfrm>
            <a:off x="0" y="1771203"/>
            <a:ext cx="4446274" cy="1786515"/>
          </a:xfrm>
        </p:spPr>
        <p:txBody>
          <a:bodyPr anchor="t">
            <a:normAutofit fontScale="90000"/>
          </a:bodyPr>
          <a:lstStyle/>
          <a:p>
            <a:r>
              <a:rPr lang="en-US" sz="1600" dirty="0"/>
              <a:t>We all know the benefits of being physically active .</a:t>
            </a:r>
            <a:br>
              <a:rPr lang="en-US" sz="1600" b="0" dirty="0">
                <a:effectLst/>
              </a:rPr>
            </a:br>
            <a:br>
              <a:rPr lang="en-US" sz="1600" b="0" dirty="0">
                <a:effectLst/>
              </a:rPr>
            </a:br>
            <a:r>
              <a:rPr lang="en-US" sz="1600" dirty="0"/>
              <a:t>When times are tough and it is difficult to get outdoors, it can be quite tricky to come up with ideas to keep the children occupied and active.</a:t>
            </a:r>
            <a:br>
              <a:rPr lang="en-US" sz="1600" b="0" dirty="0">
                <a:effectLst/>
              </a:rPr>
            </a:br>
            <a:br>
              <a:rPr lang="en-US" sz="1600" b="0" dirty="0">
                <a:effectLst/>
              </a:rPr>
            </a:br>
            <a:r>
              <a:rPr lang="en-US" sz="1600" dirty="0"/>
              <a:t>With modern technology, there are numerous websites available to support physical activity at home; not just for children, but for the whole family.</a:t>
            </a:r>
            <a:br>
              <a:rPr lang="en-US" sz="1600" b="0" dirty="0">
                <a:effectLst/>
              </a:rPr>
            </a:br>
            <a:br>
              <a:rPr lang="en-US" sz="1600" b="0" dirty="0">
                <a:effectLst/>
              </a:rPr>
            </a:br>
            <a:r>
              <a:rPr lang="en-US" sz="1600" dirty="0"/>
              <a:t>Most activities only take around 5-30 minutes to complete, so it can fit easily into the day.</a:t>
            </a:r>
            <a:br>
              <a:rPr lang="en-US" sz="1600" b="0" dirty="0">
                <a:effectLst/>
              </a:rPr>
            </a:br>
            <a:br>
              <a:rPr lang="en-US" sz="1600" b="0" dirty="0">
                <a:effectLst/>
              </a:rPr>
            </a:br>
            <a:r>
              <a:rPr lang="en-US" sz="1600" dirty="0"/>
              <a:t>Here are some ideas and resources we think you might find useful placed in a weekly activity timetable.  You can adapt the timetable to suit your own needs!</a:t>
            </a:r>
            <a:br>
              <a:rPr lang="en-US" sz="1600" b="0" dirty="0">
                <a:effectLst/>
              </a:rPr>
            </a:br>
            <a:br>
              <a:rPr lang="en-US" sz="1600" b="0" dirty="0">
                <a:effectLst/>
              </a:rPr>
            </a:br>
            <a:r>
              <a:rPr lang="en-US" sz="1600" dirty="0"/>
              <a:t>If you have any further activities you recommend, please let us know and we can share them with everyone else.</a:t>
            </a:r>
            <a:br>
              <a:rPr lang="en-US" sz="1600" b="0" dirty="0">
                <a:effectLst/>
              </a:rPr>
            </a:br>
            <a:br>
              <a:rPr lang="en-US" sz="4400" dirty="0"/>
            </a:br>
            <a:endParaRPr lang="en-GB" sz="4400" dirty="0">
              <a:solidFill>
                <a:srgbClr val="FFFFFF"/>
              </a:solidFill>
            </a:endParaRPr>
          </a:p>
        </p:txBody>
      </p:sp>
      <p:sp>
        <p:nvSpPr>
          <p:cNvPr id="3" name="Subtitle 2">
            <a:extLst>
              <a:ext uri="{FF2B5EF4-FFF2-40B4-BE49-F238E27FC236}">
                <a16:creationId xmlns:a16="http://schemas.microsoft.com/office/drawing/2014/main" id="{F142DB70-AC7E-4312-A58F-31EB0866043D}"/>
              </a:ext>
            </a:extLst>
          </p:cNvPr>
          <p:cNvSpPr>
            <a:spLocks noGrp="1"/>
          </p:cNvSpPr>
          <p:nvPr>
            <p:ph type="subTitle" idx="1"/>
          </p:nvPr>
        </p:nvSpPr>
        <p:spPr>
          <a:xfrm>
            <a:off x="296467" y="605740"/>
            <a:ext cx="3658053" cy="955111"/>
          </a:xfrm>
        </p:spPr>
        <p:txBody>
          <a:bodyPr anchor="b">
            <a:normAutofit fontScale="47500" lnSpcReduction="20000"/>
          </a:bodyPr>
          <a:lstStyle/>
          <a:p>
            <a:r>
              <a:rPr lang="en-GB" sz="3600" dirty="0">
                <a:solidFill>
                  <a:srgbClr val="FFFFFF"/>
                </a:solidFill>
              </a:rPr>
              <a:t>Key Stage 1</a:t>
            </a:r>
          </a:p>
          <a:p>
            <a:r>
              <a:rPr lang="en-GB" sz="3600" dirty="0">
                <a:solidFill>
                  <a:srgbClr val="FFFFFF"/>
                </a:solidFill>
              </a:rPr>
              <a:t>(Year 1 &amp; 2)</a:t>
            </a:r>
          </a:p>
          <a:p>
            <a:r>
              <a:rPr lang="en-GB" sz="3600" dirty="0">
                <a:solidFill>
                  <a:srgbClr val="FFFFFF"/>
                </a:solidFill>
              </a:rPr>
              <a:t> ACTIVE AT HOME</a:t>
            </a:r>
          </a:p>
        </p:txBody>
      </p:sp>
      <p:sp>
        <p:nvSpPr>
          <p:cNvPr id="75" name="Rectangle 74">
            <a:extLst>
              <a:ext uri="{FF2B5EF4-FFF2-40B4-BE49-F238E27FC236}">
                <a16:creationId xmlns:a16="http://schemas.microsoft.com/office/drawing/2014/main" id="{640086A0-762B-44EE-AA70-A7268A72A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91262" y="0"/>
            <a:ext cx="5900738"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ome Page - Durham &amp; Chester-le-Street School Sports Partnership">
            <a:extLst>
              <a:ext uri="{FF2B5EF4-FFF2-40B4-BE49-F238E27FC236}">
                <a16:creationId xmlns:a16="http://schemas.microsoft.com/office/drawing/2014/main" id="{C0BA757D-DC64-4455-BC3D-147CAC6900E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291262" y="238684"/>
            <a:ext cx="4733254" cy="3909246"/>
          </a:xfrm>
          <a:custGeom>
            <a:avLst/>
            <a:gdLst/>
            <a:ahLst/>
            <a:cxnLst/>
            <a:rect l="l" t="t" r="r" b="b"/>
            <a:pathLst>
              <a:path w="5017317" h="5380277">
                <a:moveTo>
                  <a:pt x="0" y="0"/>
                </a:moveTo>
                <a:lnTo>
                  <a:pt x="5017317" y="0"/>
                </a:lnTo>
                <a:lnTo>
                  <a:pt x="5017317" y="5380277"/>
                </a:lnTo>
                <a:lnTo>
                  <a:pt x="0" y="5380277"/>
                </a:lnTo>
                <a:close/>
              </a:path>
            </a:pathLst>
          </a:cu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1ADD1F20-31FF-4080-9164-A4325BDB3E4B}"/>
              </a:ext>
            </a:extLst>
          </p:cNvPr>
          <p:cNvSpPr/>
          <p:nvPr/>
        </p:nvSpPr>
        <p:spPr>
          <a:xfrm>
            <a:off x="5618922" y="4385032"/>
            <a:ext cx="6096000" cy="2862322"/>
          </a:xfrm>
          <a:prstGeom prst="rect">
            <a:avLst/>
          </a:prstGeom>
        </p:spPr>
        <p:txBody>
          <a:bodyPr>
            <a:spAutoFit/>
          </a:bodyPr>
          <a:lstStyle/>
          <a:p>
            <a:pPr algn="ctr"/>
            <a:r>
              <a:rPr lang="en-US" dirty="0">
                <a:solidFill>
                  <a:srgbClr val="000000"/>
                </a:solidFill>
                <a:latin typeface="Arial" panose="020B0604020202020204" pitchFamily="34" charset="0"/>
              </a:rPr>
              <a:t>Check out our social media channels and tag us in any of your activities</a:t>
            </a:r>
            <a:endParaRPr lang="en-US" b="0" dirty="0">
              <a:effectLst/>
            </a:endParaRPr>
          </a:p>
          <a:p>
            <a:pPr algn="ctr"/>
            <a:br>
              <a:rPr lang="en-US" b="0" dirty="0">
                <a:effectLst/>
              </a:rPr>
            </a:br>
            <a:r>
              <a:rPr lang="en-US" dirty="0">
                <a:solidFill>
                  <a:srgbClr val="000000"/>
                </a:solidFill>
                <a:latin typeface="Arial" panose="020B0604020202020204" pitchFamily="34" charset="0"/>
              </a:rPr>
              <a:t>Facebook -  @</a:t>
            </a:r>
            <a:r>
              <a:rPr lang="en-US" dirty="0" err="1">
                <a:solidFill>
                  <a:srgbClr val="000000"/>
                </a:solidFill>
                <a:latin typeface="Arial" panose="020B0604020202020204" pitchFamily="34" charset="0"/>
              </a:rPr>
              <a:t>DurhamClsSSP</a:t>
            </a:r>
            <a:endParaRPr lang="en-US" b="0" dirty="0">
              <a:effectLst/>
            </a:endParaRPr>
          </a:p>
          <a:p>
            <a:pPr algn="ctr"/>
            <a:r>
              <a:rPr lang="en-GB" dirty="0">
                <a:hlinkClick r:id="rId4"/>
              </a:rPr>
              <a:t>https://www.facebook.com/DurhamClsSSP/</a:t>
            </a:r>
            <a:endParaRPr lang="en-US" b="0" dirty="0">
              <a:effectLst/>
            </a:endParaRPr>
          </a:p>
          <a:p>
            <a:pPr algn="ctr"/>
            <a:br>
              <a:rPr lang="en-US" b="0" dirty="0">
                <a:effectLst/>
              </a:rPr>
            </a:br>
            <a:r>
              <a:rPr lang="en-US" dirty="0">
                <a:solidFill>
                  <a:srgbClr val="000000"/>
                </a:solidFill>
                <a:latin typeface="Arial" panose="020B0604020202020204" pitchFamily="34" charset="0"/>
              </a:rPr>
              <a:t>Twitter -  </a:t>
            </a:r>
            <a:r>
              <a:rPr lang="en-GB" dirty="0"/>
              <a:t>@</a:t>
            </a:r>
            <a:r>
              <a:rPr lang="en-GB" dirty="0" err="1"/>
              <a:t>DurhamCLS_SSP</a:t>
            </a:r>
            <a:endParaRPr lang="en-US" b="0" dirty="0">
              <a:effectLst/>
            </a:endParaRPr>
          </a:p>
          <a:p>
            <a:pPr algn="ctr"/>
            <a:r>
              <a:rPr lang="en-GB" dirty="0">
                <a:hlinkClick r:id="rId5"/>
              </a:rPr>
              <a:t>https://twitter.com/DurhamCLS_SSP</a:t>
            </a:r>
            <a:endParaRPr lang="en-US" b="0" dirty="0">
              <a:effectLst/>
            </a:endParaRPr>
          </a:p>
          <a:p>
            <a:br>
              <a:rPr lang="en-US" dirty="0"/>
            </a:br>
            <a:endParaRPr lang="en-GB" dirty="0"/>
          </a:p>
        </p:txBody>
      </p:sp>
    </p:spTree>
    <p:extLst>
      <p:ext uri="{BB962C8B-B14F-4D97-AF65-F5344CB8AC3E}">
        <p14:creationId xmlns:p14="http://schemas.microsoft.com/office/powerpoint/2010/main" val="3395944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19C51-6404-4F9E-9850-48415B242C0A}"/>
              </a:ext>
            </a:extLst>
          </p:cNvPr>
          <p:cNvSpPr>
            <a:spLocks noGrp="1"/>
          </p:cNvSpPr>
          <p:nvPr>
            <p:ph type="title"/>
          </p:nvPr>
        </p:nvSpPr>
        <p:spPr>
          <a:xfrm>
            <a:off x="712000" y="47073"/>
            <a:ext cx="9575000" cy="1325563"/>
          </a:xfrm>
        </p:spPr>
        <p:txBody>
          <a:bodyPr/>
          <a:lstStyle/>
          <a:p>
            <a:pPr algn="ctr"/>
            <a:r>
              <a:rPr lang="en-GB" dirty="0"/>
              <a:t>        </a:t>
            </a:r>
            <a:r>
              <a:rPr lang="en-GB" sz="1800" b="1" u="sng" dirty="0">
                <a:latin typeface="Aharoni" panose="02010803020104030203" pitchFamily="2" charset="-79"/>
                <a:cs typeface="Aharoni" panose="02010803020104030203" pitchFamily="2" charset="-79"/>
              </a:rPr>
              <a:t>Durham &amp; CLS School Games – Physical Activity Timetable</a:t>
            </a:r>
            <a:br>
              <a:rPr lang="en-GB" sz="1800" b="1" u="sng" dirty="0">
                <a:latin typeface="Aharoni" panose="02010803020104030203" pitchFamily="2" charset="-79"/>
                <a:cs typeface="Aharoni" panose="02010803020104030203" pitchFamily="2" charset="-79"/>
              </a:rPr>
            </a:br>
            <a:r>
              <a:rPr lang="en-GB" sz="1800" b="1" u="sng" dirty="0">
                <a:latin typeface="Aharoni" panose="02010803020104030203" pitchFamily="2" charset="-79"/>
                <a:cs typeface="Aharoni" panose="02010803020104030203" pitchFamily="2" charset="-79"/>
              </a:rPr>
              <a:t> Week 2 – Key Stage 1 (Year 1 &amp; 2) </a:t>
            </a:r>
          </a:p>
        </p:txBody>
      </p:sp>
      <p:pic>
        <p:nvPicPr>
          <p:cNvPr id="4" name="Picture 2" descr="Home Page - Durham &amp; Chester-le-Street School Sports Partnership">
            <a:extLst>
              <a:ext uri="{FF2B5EF4-FFF2-40B4-BE49-F238E27FC236}">
                <a16:creationId xmlns:a16="http://schemas.microsoft.com/office/drawing/2014/main" id="{BE2AA285-67E3-4A11-A504-7B3D4910EBC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59514" y="47073"/>
            <a:ext cx="1104972" cy="912608"/>
          </a:xfrm>
          <a:custGeom>
            <a:avLst/>
            <a:gdLst/>
            <a:ahLst/>
            <a:cxnLst/>
            <a:rect l="l" t="t" r="r" b="b"/>
            <a:pathLst>
              <a:path w="5017317" h="5380277">
                <a:moveTo>
                  <a:pt x="0" y="0"/>
                </a:moveTo>
                <a:lnTo>
                  <a:pt x="5017317" y="0"/>
                </a:lnTo>
                <a:lnTo>
                  <a:pt x="5017317" y="5380277"/>
                </a:lnTo>
                <a:lnTo>
                  <a:pt x="0" y="5380277"/>
                </a:lnTo>
                <a:close/>
              </a:path>
            </a:pathLst>
          </a:custGeom>
          <a:noFill/>
          <a:extLst>
            <a:ext uri="{909E8E84-426E-40DD-AFC4-6F175D3DCCD1}">
              <a14:hiddenFill xmlns:a14="http://schemas.microsoft.com/office/drawing/2010/main">
                <a:solidFill>
                  <a:srgbClr val="FFFFFF"/>
                </a:solidFill>
              </a14:hiddenFill>
            </a:ext>
          </a:extLst>
        </p:spPr>
      </p:pic>
      <p:pic>
        <p:nvPicPr>
          <p:cNvPr id="2050" name="Picture 2" descr="School Games (@YourSchoolGames) | Twitter">
            <a:extLst>
              <a:ext uri="{FF2B5EF4-FFF2-40B4-BE49-F238E27FC236}">
                <a16:creationId xmlns:a16="http://schemas.microsoft.com/office/drawing/2014/main" id="{B25FD32E-3393-46E5-B408-FC257FF9CD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7000" y="-262487"/>
            <a:ext cx="1905000" cy="1905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7">
            <a:extLst>
              <a:ext uri="{FF2B5EF4-FFF2-40B4-BE49-F238E27FC236}">
                <a16:creationId xmlns:a16="http://schemas.microsoft.com/office/drawing/2014/main" id="{2416A3C5-A128-4377-B5D3-15E4638521D9}"/>
              </a:ext>
            </a:extLst>
          </p:cNvPr>
          <p:cNvGraphicFramePr>
            <a:graphicFrameLocks noGrp="1"/>
          </p:cNvGraphicFramePr>
          <p:nvPr>
            <p:extLst>
              <p:ext uri="{D42A27DB-BD31-4B8C-83A1-F6EECF244321}">
                <p14:modId xmlns:p14="http://schemas.microsoft.com/office/powerpoint/2010/main" val="4054317835"/>
              </p:ext>
            </p:extLst>
          </p:nvPr>
        </p:nvGraphicFramePr>
        <p:xfrm>
          <a:off x="159514" y="1185439"/>
          <a:ext cx="11925678" cy="5659654"/>
        </p:xfrm>
        <a:graphic>
          <a:graphicData uri="http://schemas.openxmlformats.org/drawingml/2006/table">
            <a:tbl>
              <a:tblPr firstRow="1" bandRow="1">
                <a:tableStyleId>{5C22544A-7EE6-4342-B048-85BDC9FD1C3A}</a:tableStyleId>
              </a:tblPr>
              <a:tblGrid>
                <a:gridCol w="1987613">
                  <a:extLst>
                    <a:ext uri="{9D8B030D-6E8A-4147-A177-3AD203B41FA5}">
                      <a16:colId xmlns:a16="http://schemas.microsoft.com/office/drawing/2014/main" val="2797980804"/>
                    </a:ext>
                  </a:extLst>
                </a:gridCol>
                <a:gridCol w="1987613">
                  <a:extLst>
                    <a:ext uri="{9D8B030D-6E8A-4147-A177-3AD203B41FA5}">
                      <a16:colId xmlns:a16="http://schemas.microsoft.com/office/drawing/2014/main" val="1147795439"/>
                    </a:ext>
                  </a:extLst>
                </a:gridCol>
                <a:gridCol w="1987613">
                  <a:extLst>
                    <a:ext uri="{9D8B030D-6E8A-4147-A177-3AD203B41FA5}">
                      <a16:colId xmlns:a16="http://schemas.microsoft.com/office/drawing/2014/main" val="49219613"/>
                    </a:ext>
                  </a:extLst>
                </a:gridCol>
                <a:gridCol w="1987613">
                  <a:extLst>
                    <a:ext uri="{9D8B030D-6E8A-4147-A177-3AD203B41FA5}">
                      <a16:colId xmlns:a16="http://schemas.microsoft.com/office/drawing/2014/main" val="3757954228"/>
                    </a:ext>
                  </a:extLst>
                </a:gridCol>
                <a:gridCol w="1987613">
                  <a:extLst>
                    <a:ext uri="{9D8B030D-6E8A-4147-A177-3AD203B41FA5}">
                      <a16:colId xmlns:a16="http://schemas.microsoft.com/office/drawing/2014/main" val="2648373400"/>
                    </a:ext>
                  </a:extLst>
                </a:gridCol>
                <a:gridCol w="1987613">
                  <a:extLst>
                    <a:ext uri="{9D8B030D-6E8A-4147-A177-3AD203B41FA5}">
                      <a16:colId xmlns:a16="http://schemas.microsoft.com/office/drawing/2014/main" val="1314765339"/>
                    </a:ext>
                  </a:extLst>
                </a:gridCol>
              </a:tblGrid>
              <a:tr h="499534">
                <a:tc>
                  <a:txBody>
                    <a:bodyPr/>
                    <a:lstStyle/>
                    <a:p>
                      <a:endParaRPr lang="en-GB" sz="1400" dirty="0"/>
                    </a:p>
                  </a:txBody>
                  <a:tcPr/>
                </a:tc>
                <a:tc>
                  <a:txBody>
                    <a:bodyPr/>
                    <a:lstStyle/>
                    <a:p>
                      <a:r>
                        <a:rPr lang="en-GB" sz="1400" dirty="0"/>
                        <a:t>MONDAY</a:t>
                      </a:r>
                    </a:p>
                    <a:p>
                      <a:endParaRPr lang="en-GB" sz="1400" dirty="0"/>
                    </a:p>
                  </a:txBody>
                  <a:tcPr/>
                </a:tc>
                <a:tc>
                  <a:txBody>
                    <a:bodyPr/>
                    <a:lstStyle/>
                    <a:p>
                      <a:r>
                        <a:rPr lang="en-GB" sz="1400" dirty="0"/>
                        <a:t>TUESDAY</a:t>
                      </a:r>
                    </a:p>
                    <a:p>
                      <a:endParaRPr lang="en-GB" sz="1400" dirty="0"/>
                    </a:p>
                  </a:txBody>
                  <a:tcPr/>
                </a:tc>
                <a:tc>
                  <a:txBody>
                    <a:bodyPr/>
                    <a:lstStyle/>
                    <a:p>
                      <a:r>
                        <a:rPr lang="en-GB" sz="1400" dirty="0"/>
                        <a:t>WEDNESDAY</a:t>
                      </a:r>
                    </a:p>
                    <a:p>
                      <a:endParaRPr lang="en-GB" sz="1400" dirty="0"/>
                    </a:p>
                  </a:txBody>
                  <a:tcPr/>
                </a:tc>
                <a:tc>
                  <a:txBody>
                    <a:bodyPr/>
                    <a:lstStyle/>
                    <a:p>
                      <a:r>
                        <a:rPr lang="en-GB" sz="1400" dirty="0"/>
                        <a:t>THURSDAY </a:t>
                      </a:r>
                    </a:p>
                    <a:p>
                      <a:endParaRPr lang="en-GB" sz="1400" dirty="0"/>
                    </a:p>
                  </a:txBody>
                  <a:tcPr/>
                </a:tc>
                <a:tc>
                  <a:txBody>
                    <a:bodyPr/>
                    <a:lstStyle/>
                    <a:p>
                      <a:r>
                        <a:rPr lang="en-GB" sz="1400" dirty="0"/>
                        <a:t>FRIDAY</a:t>
                      </a:r>
                    </a:p>
                    <a:p>
                      <a:endParaRPr lang="en-GB" sz="1400" dirty="0"/>
                    </a:p>
                  </a:txBody>
                  <a:tcPr/>
                </a:tc>
                <a:extLst>
                  <a:ext uri="{0D108BD9-81ED-4DB2-BD59-A6C34878D82A}">
                    <a16:rowId xmlns:a16="http://schemas.microsoft.com/office/drawing/2014/main" val="1187268090"/>
                  </a:ext>
                </a:extLst>
              </a:tr>
              <a:tr h="1124279">
                <a:tc>
                  <a:txBody>
                    <a:bodyPr/>
                    <a:lstStyle/>
                    <a:p>
                      <a:r>
                        <a:rPr lang="en-GB" dirty="0"/>
                        <a:t>PHYSICAL </a:t>
                      </a:r>
                    </a:p>
                    <a:p>
                      <a:r>
                        <a:rPr lang="en-GB" dirty="0"/>
                        <a:t>ACTIVITY</a:t>
                      </a:r>
                    </a:p>
                  </a:txBody>
                  <a:tcPr/>
                </a:tc>
                <a:tc>
                  <a:txBody>
                    <a:bodyPr/>
                    <a:lstStyle/>
                    <a:p>
                      <a:r>
                        <a:rPr lang="en-US" sz="1200" dirty="0"/>
                        <a:t>Can you develop your coordination, balance and agility.  Try the tennis activity on this video</a:t>
                      </a:r>
                    </a:p>
                    <a:p>
                      <a:r>
                        <a:rPr lang="en-US" sz="1200" dirty="0"/>
                        <a:t> </a:t>
                      </a:r>
                      <a:r>
                        <a:rPr lang="en-GB" sz="1200" dirty="0">
                          <a:hlinkClick r:id="rId4"/>
                        </a:rPr>
                        <a:t>Click here for video</a:t>
                      </a:r>
                      <a:endParaRPr lang="en-GB" sz="1200" dirty="0"/>
                    </a:p>
                    <a:p>
                      <a:r>
                        <a:rPr lang="en-GB" sz="1200" dirty="0"/>
                        <a:t>You can use any equipment or rolled up socks to pick up and you do not need cones!</a:t>
                      </a:r>
                    </a:p>
                  </a:txBody>
                  <a:tcPr/>
                </a:tc>
                <a:tc>
                  <a:txBody>
                    <a:bodyPr/>
                    <a:lstStyle/>
                    <a:p>
                      <a:pPr rtl="0"/>
                      <a:r>
                        <a:rPr lang="en-US" sz="1200" dirty="0"/>
                        <a:t>Follow SSP Coach Gemma Smith’s Jungle Jump dance routine.</a:t>
                      </a:r>
                    </a:p>
                    <a:p>
                      <a:pPr rtl="0"/>
                      <a:endParaRPr lang="en-US" sz="1200" dirty="0">
                        <a:highlight>
                          <a:srgbClr val="FF0000"/>
                        </a:highlight>
                      </a:endParaRPr>
                    </a:p>
                    <a:p>
                      <a:pPr rtl="0"/>
                      <a:r>
                        <a:rPr lang="en-GB" sz="1200" b="0" i="0" u="none" strike="noStrike" kern="1200" dirty="0">
                          <a:solidFill>
                            <a:schemeClr val="dk1"/>
                          </a:solidFill>
                          <a:effectLst/>
                          <a:latin typeface="+mn-lt"/>
                          <a:ea typeface="+mn-ea"/>
                          <a:cs typeface="+mn-cs"/>
                          <a:hlinkClick r:id="rId5"/>
                        </a:rPr>
                        <a:t>Click here for video</a:t>
                      </a:r>
                      <a:endParaRPr lang="en-GB" sz="1200" dirty="0"/>
                    </a:p>
                  </a:txBody>
                  <a:tcPr/>
                </a:tc>
                <a:tc>
                  <a:txBody>
                    <a:bodyPr/>
                    <a:lstStyle/>
                    <a:p>
                      <a:r>
                        <a:rPr lang="en-GB" sz="1200" dirty="0"/>
                        <a:t>Follow</a:t>
                      </a:r>
                      <a:r>
                        <a:rPr lang="en-GB" sz="1200" baseline="0" dirty="0"/>
                        <a:t> a Leanne Kemp’s fitness video, activities are children and adult friendly!</a:t>
                      </a:r>
                      <a:endParaRPr lang="en-GB" sz="1200" dirty="0"/>
                    </a:p>
                    <a:p>
                      <a:endParaRPr lang="en-GB" sz="1200" dirty="0"/>
                    </a:p>
                    <a:p>
                      <a:r>
                        <a:rPr lang="en-GB" sz="1200" b="0" i="0" u="none" strike="noStrike" kern="1200" dirty="0">
                          <a:solidFill>
                            <a:schemeClr val="dk1"/>
                          </a:solidFill>
                          <a:effectLst/>
                          <a:latin typeface="+mn-lt"/>
                          <a:ea typeface="+mn-ea"/>
                          <a:cs typeface="+mn-cs"/>
                          <a:hlinkClick r:id="rId6"/>
                        </a:rPr>
                        <a:t>Click here for video</a:t>
                      </a:r>
                      <a:endParaRPr lang="en-GB" sz="1200" dirty="0"/>
                    </a:p>
                    <a:p>
                      <a:endParaRPr lang="en-GB" sz="1200" dirty="0">
                        <a:highlight>
                          <a:srgbClr val="FFFF00"/>
                        </a:highligh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Follow SSP Coach Gemma Smith’s Make Music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a:solidFill>
                            <a:schemeClr val="dk1"/>
                          </a:solidFill>
                          <a:effectLst/>
                          <a:latin typeface="+mn-lt"/>
                          <a:ea typeface="+mn-ea"/>
                          <a:cs typeface="+mn-cs"/>
                          <a:hlinkClick r:id="rId7"/>
                        </a:rPr>
                        <a:t>Click here for video</a:t>
                      </a:r>
                      <a:endParaRPr lang="en-GB" sz="1200" dirty="0"/>
                    </a:p>
                  </a:txBody>
                  <a:tcPr/>
                </a:tc>
                <a:tc>
                  <a:txBody>
                    <a:bodyPr/>
                    <a:lstStyle/>
                    <a:p>
                      <a:pPr rtl="0"/>
                      <a:r>
                        <a:rPr lang="en-US" sz="1200" b="0" i="0" u="none" strike="noStrike" kern="1200" dirty="0">
                          <a:solidFill>
                            <a:schemeClr val="dk1"/>
                          </a:solidFill>
                          <a:effectLst/>
                          <a:latin typeface="+mn-lt"/>
                          <a:ea typeface="+mn-ea"/>
                          <a:cs typeface="+mn-cs"/>
                        </a:rPr>
                        <a:t>Be active for 30 minutes either go out for a walk or run with your family.  Can you record the amount of steps you completed?</a:t>
                      </a:r>
                      <a:endParaRPr lang="en-US" sz="1200" b="0" dirty="0">
                        <a:effectLst/>
                      </a:endParaRPr>
                    </a:p>
                  </a:txBody>
                  <a:tcPr/>
                </a:tc>
                <a:extLst>
                  <a:ext uri="{0D108BD9-81ED-4DB2-BD59-A6C34878D82A}">
                    <a16:rowId xmlns:a16="http://schemas.microsoft.com/office/drawing/2014/main" val="1738279298"/>
                  </a:ext>
                </a:extLst>
              </a:tr>
              <a:tr h="1301014">
                <a:tc>
                  <a:txBody>
                    <a:bodyPr/>
                    <a:lstStyle/>
                    <a:p>
                      <a:r>
                        <a:rPr lang="en-GB" dirty="0"/>
                        <a:t>SCHOOL GAMES VALUES ACTIVITY</a:t>
                      </a:r>
                    </a:p>
                  </a:txBody>
                  <a:tcPr/>
                </a:tc>
                <a:tc>
                  <a:txBody>
                    <a:bodyPr/>
                    <a:lstStyle/>
                    <a:p>
                      <a:r>
                        <a:rPr lang="en-US" sz="1200" kern="1200" dirty="0">
                          <a:solidFill>
                            <a:schemeClr val="dk1"/>
                          </a:solidFill>
                          <a:effectLst/>
                          <a:latin typeface="+mn-lt"/>
                          <a:ea typeface="+mn-ea"/>
                          <a:cs typeface="+mn-cs"/>
                        </a:rPr>
                        <a:t>Self Belief</a:t>
                      </a:r>
                    </a:p>
                    <a:p>
                      <a:endParaRPr lang="en-US" sz="1200" kern="1200" dirty="0">
                        <a:solidFill>
                          <a:schemeClr val="dk1"/>
                        </a:solidFill>
                        <a:effectLst/>
                        <a:latin typeface="+mn-lt"/>
                        <a:ea typeface="+mn-ea"/>
                        <a:cs typeface="+mn-cs"/>
                      </a:endParaRPr>
                    </a:p>
                    <a:p>
                      <a:r>
                        <a:rPr lang="en-US" sz="1200" kern="1200" dirty="0">
                          <a:solidFill>
                            <a:schemeClr val="dk1"/>
                          </a:solidFill>
                          <a:effectLst/>
                          <a:latin typeface="+mn-lt"/>
                          <a:ea typeface="+mn-ea"/>
                          <a:cs typeface="+mn-cs"/>
                        </a:rPr>
                        <a:t>Try something new today… something you have not been able to do before. Tell yourself you can do it….. It might be getting ready on your own, riding your bike or</a:t>
                      </a:r>
                      <a:r>
                        <a:rPr lang="en-US" sz="1200" kern="1200" baseline="0" dirty="0">
                          <a:solidFill>
                            <a:schemeClr val="dk1"/>
                          </a:solidFill>
                          <a:effectLst/>
                          <a:latin typeface="+mn-lt"/>
                          <a:ea typeface="+mn-ea"/>
                          <a:cs typeface="+mn-cs"/>
                        </a:rPr>
                        <a:t> tying your laces. </a:t>
                      </a:r>
                      <a:endParaRPr lang="en-GB" sz="1200" kern="1200" dirty="0">
                        <a:solidFill>
                          <a:schemeClr val="dk1"/>
                        </a:solidFill>
                        <a:effectLst/>
                        <a:latin typeface="+mn-lt"/>
                        <a:ea typeface="+mn-ea"/>
                        <a:cs typeface="+mn-cs"/>
                      </a:endParaRPr>
                    </a:p>
                    <a:p>
                      <a:endParaRPr lang="en-GB" sz="1200" dirty="0">
                        <a:solidFill>
                          <a:schemeClr val="tx1"/>
                        </a:solidFill>
                        <a:highlight>
                          <a:srgbClr val="FFFF00"/>
                        </a:highlight>
                      </a:endParaRPr>
                    </a:p>
                  </a:txBody>
                  <a:tcPr/>
                </a:tc>
                <a:tc>
                  <a:txBody>
                    <a:bodyPr/>
                    <a:lstStyle/>
                    <a:p>
                      <a:r>
                        <a:rPr lang="en-US" sz="1200" dirty="0">
                          <a:solidFill>
                            <a:srgbClr val="DD07B4"/>
                          </a:solidFill>
                        </a:rPr>
                        <a:t>Passion</a:t>
                      </a:r>
                    </a:p>
                    <a:p>
                      <a:endParaRPr lang="en-US" sz="1200" dirty="0">
                        <a:solidFill>
                          <a:srgbClr val="DD07B4"/>
                        </a:solidFill>
                      </a:endParaRPr>
                    </a:p>
                    <a:p>
                      <a:r>
                        <a:rPr lang="en-US" sz="1200" dirty="0">
                          <a:solidFill>
                            <a:srgbClr val="DD07B4"/>
                          </a:solidFill>
                        </a:rPr>
                        <a:t>Think of your </a:t>
                      </a:r>
                      <a:r>
                        <a:rPr lang="en-US" sz="1200" dirty="0" err="1">
                          <a:solidFill>
                            <a:srgbClr val="DD07B4"/>
                          </a:solidFill>
                        </a:rPr>
                        <a:t>favourite</a:t>
                      </a:r>
                      <a:r>
                        <a:rPr lang="en-US" sz="1200" dirty="0">
                          <a:solidFill>
                            <a:srgbClr val="DD07B4"/>
                          </a:solidFill>
                        </a:rPr>
                        <a:t> thing to do (playing football, drawing, </a:t>
                      </a:r>
                      <a:r>
                        <a:rPr lang="en-US" sz="1200" dirty="0" err="1">
                          <a:solidFill>
                            <a:srgbClr val="DD07B4"/>
                          </a:solidFill>
                        </a:rPr>
                        <a:t>etc</a:t>
                      </a:r>
                      <a:r>
                        <a:rPr lang="en-US" sz="1200" dirty="0">
                          <a:solidFill>
                            <a:srgbClr val="DD07B4"/>
                          </a:solidFill>
                        </a:rPr>
                        <a:t>)</a:t>
                      </a:r>
                    </a:p>
                    <a:p>
                      <a:endParaRPr lang="en-US" sz="1200" dirty="0">
                        <a:solidFill>
                          <a:srgbClr val="DD07B4"/>
                        </a:solidFill>
                      </a:endParaRPr>
                    </a:p>
                    <a:p>
                      <a:r>
                        <a:rPr lang="en-US" sz="1200" dirty="0">
                          <a:solidFill>
                            <a:srgbClr val="DD07B4"/>
                          </a:solidFill>
                        </a:rPr>
                        <a:t>Can you tell someone in your family why you love to do this activity so much? </a:t>
                      </a:r>
                    </a:p>
                  </a:txBody>
                  <a:tcPr/>
                </a:tc>
                <a:tc>
                  <a:txBody>
                    <a:bodyPr/>
                    <a:lstStyle/>
                    <a:p>
                      <a:r>
                        <a:rPr lang="en-US" sz="1200" dirty="0">
                          <a:solidFill>
                            <a:srgbClr val="00B0F0"/>
                          </a:solidFill>
                        </a:rPr>
                        <a:t>Honesty</a:t>
                      </a:r>
                    </a:p>
                    <a:p>
                      <a:endParaRPr lang="en-US" sz="1200" dirty="0">
                        <a:solidFill>
                          <a:srgbClr val="00B0F0"/>
                        </a:solidFill>
                      </a:endParaRPr>
                    </a:p>
                    <a:p>
                      <a:r>
                        <a:rPr lang="en-US" sz="1200" dirty="0">
                          <a:solidFill>
                            <a:srgbClr val="00B0F0"/>
                          </a:solidFill>
                        </a:rPr>
                        <a:t>Can you think of times when you have or have not been honest?  Have a sing along to the honest song and talk with your teacher or friends about why it is important to be honest.</a:t>
                      </a:r>
                      <a:endParaRPr lang="en-US" sz="1200" baseline="0" dirty="0">
                        <a:solidFill>
                          <a:srgbClr val="00B0F0"/>
                        </a:solidFill>
                      </a:endParaRPr>
                    </a:p>
                    <a:p>
                      <a:endParaRPr lang="en-GB" sz="1200" dirty="0">
                        <a:hlinkClick r:id="rId8"/>
                      </a:endParaRPr>
                    </a:p>
                    <a:p>
                      <a:r>
                        <a:rPr lang="en-GB" sz="1200" dirty="0">
                          <a:hlinkClick r:id="rId8"/>
                        </a:rPr>
                        <a:t>Click here for video</a:t>
                      </a:r>
                      <a:endParaRPr lang="en-US" sz="1200" baseline="0" dirty="0">
                        <a:solidFill>
                          <a:srgbClr val="00B0F0"/>
                        </a:solidFill>
                      </a:endParaRPr>
                    </a:p>
                    <a:p>
                      <a:endParaRPr lang="en-GB" sz="1200" dirty="0">
                        <a:solidFill>
                          <a:schemeClr val="bg1">
                            <a:lumMod val="50000"/>
                          </a:schemeClr>
                        </a:solidFill>
                        <a:highlight>
                          <a:srgbClr val="FFFF00"/>
                        </a:highlight>
                      </a:endParaRPr>
                    </a:p>
                  </a:txBody>
                  <a:tcPr/>
                </a:tc>
                <a:tc>
                  <a:txBody>
                    <a:bodyPr/>
                    <a:lstStyle/>
                    <a:p>
                      <a:pPr rtl="0"/>
                      <a:r>
                        <a:rPr lang="en-GB" sz="1200" b="0" dirty="0">
                          <a:solidFill>
                            <a:schemeClr val="tx1">
                              <a:lumMod val="50000"/>
                              <a:lumOff val="50000"/>
                            </a:schemeClr>
                          </a:solidFill>
                          <a:effectLst/>
                        </a:rPr>
                        <a:t>Respect</a:t>
                      </a:r>
                    </a:p>
                    <a:p>
                      <a:pPr rtl="0"/>
                      <a:endParaRPr lang="en-GB" sz="1200" b="0" dirty="0">
                        <a:solidFill>
                          <a:schemeClr val="tx1">
                            <a:lumMod val="50000"/>
                            <a:lumOff val="50000"/>
                          </a:schemeClr>
                        </a:solidFill>
                        <a:effectLst/>
                      </a:endParaRPr>
                    </a:p>
                    <a:p>
                      <a:pPr rtl="0"/>
                      <a:r>
                        <a:rPr lang="en-GB" sz="1200" b="0" dirty="0">
                          <a:solidFill>
                            <a:schemeClr val="tx1">
                              <a:lumMod val="50000"/>
                              <a:lumOff val="50000"/>
                            </a:schemeClr>
                          </a:solidFill>
                          <a:effectLst/>
                        </a:rPr>
                        <a:t>Can you make a reward chart and use it this week to show how you have shown respect for following the family or school rules this week.</a:t>
                      </a:r>
                    </a:p>
                    <a:p>
                      <a:pPr rtl="0"/>
                      <a:endParaRPr lang="en-GB" sz="1200" b="0" dirty="0">
                        <a:solidFill>
                          <a:schemeClr val="accent4"/>
                        </a:solidFill>
                        <a:effectLst/>
                      </a:endParaRPr>
                    </a:p>
                    <a:p>
                      <a:pPr rtl="0"/>
                      <a:endParaRPr lang="en-GB" sz="1200" b="0" dirty="0">
                        <a:solidFill>
                          <a:schemeClr val="accent4"/>
                        </a:solidFill>
                        <a:effectLst/>
                      </a:endParaRPr>
                    </a:p>
                    <a:p>
                      <a:pPr rtl="0"/>
                      <a:endParaRPr lang="en-US" sz="1200" b="0" dirty="0">
                        <a:solidFill>
                          <a:schemeClr val="accent4"/>
                        </a:solidFill>
                        <a:effectLst/>
                      </a:endParaRPr>
                    </a:p>
                  </a:txBody>
                  <a:tcPr/>
                </a:tc>
                <a:tc>
                  <a:txBody>
                    <a:bodyPr/>
                    <a:lstStyle/>
                    <a:p>
                      <a:pPr rtl="0"/>
                      <a:r>
                        <a:rPr lang="en-US" sz="1200" b="0" i="0" u="none" strike="noStrike" kern="1200" dirty="0">
                          <a:solidFill>
                            <a:srgbClr val="00B050"/>
                          </a:solidFill>
                          <a:effectLst/>
                          <a:latin typeface="+mn-lt"/>
                          <a:ea typeface="+mn-ea"/>
                          <a:cs typeface="+mn-cs"/>
                        </a:rPr>
                        <a:t>Team Work</a:t>
                      </a:r>
                      <a:endParaRPr lang="en-US" sz="1200" b="0" dirty="0">
                        <a:solidFill>
                          <a:srgbClr val="00B050"/>
                        </a:solidFill>
                        <a:effectLst/>
                      </a:endParaRPr>
                    </a:p>
                    <a:p>
                      <a:pPr rtl="0"/>
                      <a:r>
                        <a:rPr lang="en-US" sz="1200" b="0" i="0" u="none" strike="noStrike" kern="1200" dirty="0">
                          <a:solidFill>
                            <a:srgbClr val="00B050"/>
                          </a:solidFill>
                          <a:effectLst/>
                          <a:latin typeface="+mn-lt"/>
                          <a:ea typeface="+mn-ea"/>
                          <a:cs typeface="+mn-cs"/>
                        </a:rPr>
                        <a:t> </a:t>
                      </a:r>
                      <a:endParaRPr lang="en-US" sz="1200" b="0" dirty="0">
                        <a:solidFill>
                          <a:srgbClr val="00B050"/>
                        </a:solidFill>
                        <a:effectLst/>
                      </a:endParaRPr>
                    </a:p>
                    <a:p>
                      <a:pPr rtl="0"/>
                      <a:r>
                        <a:rPr lang="en-US" sz="1200" b="0" i="0" u="none" strike="noStrike" kern="1200" dirty="0">
                          <a:solidFill>
                            <a:srgbClr val="00B050"/>
                          </a:solidFill>
                          <a:effectLst/>
                          <a:latin typeface="+mn-lt"/>
                          <a:ea typeface="+mn-ea"/>
                          <a:cs typeface="+mn-cs"/>
                        </a:rPr>
                        <a:t>Being part of a team does not always have to be in sport.  Can you be a part of your family or class team and take on different roles in the day?</a:t>
                      </a:r>
                    </a:p>
                    <a:p>
                      <a:pPr rtl="0"/>
                      <a:endParaRPr lang="en-US" sz="1200" b="0" i="0" u="none" strike="noStrike" kern="1200" dirty="0">
                        <a:solidFill>
                          <a:srgbClr val="00B050"/>
                        </a:solidFill>
                        <a:effectLst/>
                        <a:latin typeface="+mn-lt"/>
                        <a:ea typeface="+mn-ea"/>
                        <a:cs typeface="+mn-cs"/>
                      </a:endParaRPr>
                    </a:p>
                    <a:p>
                      <a:pPr rtl="0"/>
                      <a:r>
                        <a:rPr lang="en-US" sz="1200" b="0" i="0" u="none" strike="noStrike" kern="1200" dirty="0">
                          <a:solidFill>
                            <a:srgbClr val="00B050"/>
                          </a:solidFill>
                          <a:effectLst/>
                          <a:latin typeface="+mn-lt"/>
                          <a:ea typeface="+mn-ea"/>
                          <a:cs typeface="+mn-cs"/>
                        </a:rPr>
                        <a:t>You could be the tidy up leader or the organising games leader.</a:t>
                      </a:r>
                      <a:endParaRPr lang="en-US" sz="1200" b="0" dirty="0">
                        <a:solidFill>
                          <a:srgbClr val="00B050"/>
                        </a:solidFill>
                        <a:effectLst/>
                      </a:endParaRPr>
                    </a:p>
                  </a:txBody>
                  <a:tcPr/>
                </a:tc>
                <a:extLst>
                  <a:ext uri="{0D108BD9-81ED-4DB2-BD59-A6C34878D82A}">
                    <a16:rowId xmlns:a16="http://schemas.microsoft.com/office/drawing/2014/main" val="4160562197"/>
                  </a:ext>
                </a:extLst>
              </a:tr>
              <a:tr h="1301014">
                <a:tc>
                  <a:txBody>
                    <a:bodyPr/>
                    <a:lstStyle/>
                    <a:p>
                      <a:r>
                        <a:rPr lang="en-GB" dirty="0"/>
                        <a:t>CHALLENGE</a:t>
                      </a:r>
                    </a:p>
                    <a:p>
                      <a:r>
                        <a:rPr lang="en-GB" dirty="0"/>
                        <a:t>ACTIVITY</a:t>
                      </a:r>
                    </a:p>
                  </a:txBody>
                  <a:tcPr/>
                </a:tc>
                <a:tc>
                  <a:txBody>
                    <a:bodyPr/>
                    <a:lstStyle/>
                    <a:p>
                      <a:r>
                        <a:rPr lang="en-US" sz="1200" dirty="0"/>
                        <a:t>Try challenging a family member to the above physical activity task.  </a:t>
                      </a:r>
                    </a:p>
                    <a:p>
                      <a:endParaRPr lang="en-US" sz="1200" dirty="0">
                        <a:highlight>
                          <a:srgbClr val="FFFF00"/>
                        </a:highlight>
                      </a:endParaRPr>
                    </a:p>
                  </a:txBody>
                  <a:tcPr/>
                </a:tc>
                <a:tc>
                  <a:txBody>
                    <a:bodyPr/>
                    <a:lstStyle/>
                    <a:p>
                      <a:r>
                        <a:rPr lang="en-GB" sz="1200" dirty="0"/>
                        <a:t>Catch and Clap Challenge</a:t>
                      </a:r>
                    </a:p>
                    <a:p>
                      <a:endParaRPr lang="en-GB" sz="1200" dirty="0">
                        <a:highlight>
                          <a:srgbClr val="FF0000"/>
                        </a:highlight>
                      </a:endParaRPr>
                    </a:p>
                    <a:p>
                      <a:r>
                        <a:rPr lang="en-GB" sz="1200" b="1" dirty="0"/>
                        <a:t>See example in slide 3</a:t>
                      </a:r>
                    </a:p>
                    <a:p>
                      <a:endParaRPr lang="en-GB" sz="1200" dirty="0">
                        <a:highlight>
                          <a:srgbClr val="FFFF00"/>
                        </a:highlight>
                      </a:endParaRPr>
                    </a:p>
                  </a:txBody>
                  <a:tcPr/>
                </a:tc>
                <a:tc>
                  <a:txBody>
                    <a:bodyPr/>
                    <a:lstStyle/>
                    <a:p>
                      <a:r>
                        <a:rPr lang="en-GB" sz="1200" dirty="0"/>
                        <a:t>Obstacle Challenge</a:t>
                      </a:r>
                    </a:p>
                    <a:p>
                      <a:endParaRPr lang="en-GB" sz="1200" dirty="0"/>
                    </a:p>
                    <a:p>
                      <a:r>
                        <a:rPr lang="en-GB" sz="1200" b="1" dirty="0"/>
                        <a:t>See example in slide 4</a:t>
                      </a:r>
                    </a:p>
                    <a:p>
                      <a:endParaRPr lang="en-GB" sz="1200" dirty="0">
                        <a:highlight>
                          <a:srgbClr val="FFFF00"/>
                        </a:highlight>
                      </a:endParaRPr>
                    </a:p>
                  </a:txBody>
                  <a:tcPr/>
                </a:tc>
                <a:tc>
                  <a:txBody>
                    <a:bodyPr/>
                    <a:lstStyle/>
                    <a:p>
                      <a:r>
                        <a:rPr lang="en-US" sz="1200" dirty="0"/>
                        <a:t>Bean bag skill challenge</a:t>
                      </a:r>
                    </a:p>
                    <a:p>
                      <a:endParaRPr lang="en-US" sz="1200" dirty="0"/>
                    </a:p>
                    <a:p>
                      <a:r>
                        <a:rPr lang="en-US" sz="1200" dirty="0"/>
                        <a:t>Challenge someone at home.</a:t>
                      </a:r>
                    </a:p>
                    <a:p>
                      <a:endParaRPr lang="en-US" sz="1200" dirty="0"/>
                    </a:p>
                    <a:p>
                      <a:r>
                        <a:rPr lang="en-US" sz="1200" b="1" dirty="0"/>
                        <a:t>See example on slide 5</a:t>
                      </a:r>
                      <a:endParaRPr lang="en-GB" sz="1200" b="1" dirty="0"/>
                    </a:p>
                  </a:txBody>
                  <a:tcPr/>
                </a:tc>
                <a:tc>
                  <a:txBody>
                    <a:bodyPr/>
                    <a:lstStyle/>
                    <a:p>
                      <a:r>
                        <a:rPr lang="en-US" sz="1200" dirty="0"/>
                        <a:t>Snakes and Ladders</a:t>
                      </a:r>
                    </a:p>
                    <a:p>
                      <a:endParaRPr lang="en-US" sz="1200" dirty="0"/>
                    </a:p>
                    <a:p>
                      <a:r>
                        <a:rPr lang="en-US" sz="1200" dirty="0"/>
                        <a:t>Challenge someone at home.</a:t>
                      </a:r>
                    </a:p>
                    <a:p>
                      <a:endParaRPr lang="en-US" sz="1200" dirty="0"/>
                    </a:p>
                    <a:p>
                      <a:r>
                        <a:rPr lang="en-US" sz="1200" b="1" dirty="0"/>
                        <a:t>See example on slide 6.</a:t>
                      </a:r>
                      <a:endParaRPr lang="en-GB" sz="1200" b="1" dirty="0"/>
                    </a:p>
                  </a:txBody>
                  <a:tcPr/>
                </a:tc>
                <a:extLst>
                  <a:ext uri="{0D108BD9-81ED-4DB2-BD59-A6C34878D82A}">
                    <a16:rowId xmlns:a16="http://schemas.microsoft.com/office/drawing/2014/main" val="1361170602"/>
                  </a:ext>
                </a:extLst>
              </a:tr>
            </a:tbl>
          </a:graphicData>
        </a:graphic>
      </p:graphicFrame>
    </p:spTree>
    <p:extLst>
      <p:ext uri="{BB962C8B-B14F-4D97-AF65-F5344CB8AC3E}">
        <p14:creationId xmlns:p14="http://schemas.microsoft.com/office/powerpoint/2010/main" val="3714744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a16="http://schemas.microsoft.com/office/drawing/2014/main" id="{3E93922D-1539-4C9A-B531-E9EA280DA3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326" y="829539"/>
            <a:ext cx="10255347" cy="5410955"/>
          </a:xfrm>
          <a:prstGeom prst="rect">
            <a:avLst/>
          </a:prstGeom>
        </p:spPr>
      </p:pic>
    </p:spTree>
    <p:extLst>
      <p:ext uri="{BB962C8B-B14F-4D97-AF65-F5344CB8AC3E}">
        <p14:creationId xmlns:p14="http://schemas.microsoft.com/office/powerpoint/2010/main" val="3577078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id="{1EDD2061-6A57-4C39-92F5-DC3E5B4FAA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574" y="728285"/>
            <a:ext cx="9172136" cy="5401429"/>
          </a:xfrm>
          <a:prstGeom prst="rect">
            <a:avLst/>
          </a:prstGeom>
        </p:spPr>
      </p:pic>
    </p:spTree>
    <p:extLst>
      <p:ext uri="{BB962C8B-B14F-4D97-AF65-F5344CB8AC3E}">
        <p14:creationId xmlns:p14="http://schemas.microsoft.com/office/powerpoint/2010/main" val="2359840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F5C8D1F2-16C7-4A92-B826-12F951079F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250" y="633045"/>
            <a:ext cx="10677378" cy="6091311"/>
          </a:xfrm>
          <a:prstGeom prst="rect">
            <a:avLst/>
          </a:prstGeom>
        </p:spPr>
      </p:pic>
    </p:spTree>
    <p:extLst>
      <p:ext uri="{BB962C8B-B14F-4D97-AF65-F5344CB8AC3E}">
        <p14:creationId xmlns:p14="http://schemas.microsoft.com/office/powerpoint/2010/main" val="3616902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map&#10;&#10;Description automatically generated">
            <a:extLst>
              <a:ext uri="{FF2B5EF4-FFF2-40B4-BE49-F238E27FC236}">
                <a16:creationId xmlns:a16="http://schemas.microsoft.com/office/drawing/2014/main" id="{7D788E53-E19A-49EF-BF96-F2F3D3CCE1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219" y="309489"/>
            <a:ext cx="11662116" cy="6548511"/>
          </a:xfrm>
          <a:prstGeom prst="rect">
            <a:avLst/>
          </a:prstGeom>
        </p:spPr>
      </p:pic>
    </p:spTree>
    <p:extLst>
      <p:ext uri="{BB962C8B-B14F-4D97-AF65-F5344CB8AC3E}">
        <p14:creationId xmlns:p14="http://schemas.microsoft.com/office/powerpoint/2010/main" val="1082515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609</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Aharoni</vt:lpstr>
      <vt:lpstr>Arial</vt:lpstr>
      <vt:lpstr>Calibri</vt:lpstr>
      <vt:lpstr>Calibri Light</vt:lpstr>
      <vt:lpstr>Office Theme</vt:lpstr>
      <vt:lpstr>We all know the benefits of being physically active .  When times are tough and it is difficult to get outdoors, it can be quite tricky to come up with ideas to keep the children occupied and active.  With modern technology, there are numerous websites available to support physical activity at home; not just for children, but for the whole family.  Most activities only take around 5-30 minutes to complete, so it can fit easily into the day.  Here are some ideas and resources we think you might find useful placed in a weekly activity timetable.  You can adapt the timetable to suit your own needs!  If you have any further activities you recommend, please let us know and we can share them with everyone else.  </vt:lpstr>
      <vt:lpstr>        Durham &amp; CLS School Games – Physical Activity Timetable  Week 2 – Key Stage 1 (Year 1 &amp; 2)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all know the benefits of being physically active .  When times are tough and it is difficult to get outdoors, it can be quite tricky to come up with ideas to keep the children occupied and active.  With modern technology, there are numerous websites available to support physical activity at home; not just for children, but for the whole family.  Most activities only take around 5-30 minutes to complete, so it can fit easily into the day.  Here are some ideas and resources we think you might find useful placed in a weekly activity timetable.  You can adapt the timetable to suit your own needs!  If you have any further activities you recommend, please let us know and we can share them with everyone else.</dc:title>
  <dc:creator>Chris Boundy</dc:creator>
  <cp:lastModifiedBy>Chris Boundy</cp:lastModifiedBy>
  <cp:revision>12</cp:revision>
  <dcterms:created xsi:type="dcterms:W3CDTF">2020-06-04T11:59:58Z</dcterms:created>
  <dcterms:modified xsi:type="dcterms:W3CDTF">2020-06-24T12:26:03Z</dcterms:modified>
</cp:coreProperties>
</file>