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5" r:id="rId5"/>
    <p:sldId id="263" r:id="rId6"/>
    <p:sldId id="266" r:id="rId7"/>
    <p:sldId id="264" r:id="rId8"/>
    <p:sldId id="269" r:id="rId9"/>
    <p:sldId id="267" r:id="rId10"/>
    <p:sldId id="259"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07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Boundy" userId="b6bc10a7ccffbd51" providerId="LiveId" clId="{CE52A1A1-6AD4-4E44-836F-58EF5DE5DBF8}"/>
    <pc:docChg chg="modSld">
      <pc:chgData name="Chris Boundy" userId="b6bc10a7ccffbd51" providerId="LiveId" clId="{CE52A1A1-6AD4-4E44-836F-58EF5DE5DBF8}" dt="2020-06-24T12:22:11.822" v="42" actId="20577"/>
      <pc:docMkLst>
        <pc:docMk/>
      </pc:docMkLst>
      <pc:sldChg chg="modSp mod">
        <pc:chgData name="Chris Boundy" userId="b6bc10a7ccffbd51" providerId="LiveId" clId="{CE52A1A1-6AD4-4E44-836F-58EF5DE5DBF8}" dt="2020-06-24T12:22:11.822" v="42" actId="20577"/>
        <pc:sldMkLst>
          <pc:docMk/>
          <pc:sldMk cId="3714744745" sldId="257"/>
        </pc:sldMkLst>
        <pc:graphicFrameChg chg="modGraphic">
          <ac:chgData name="Chris Boundy" userId="b6bc10a7ccffbd51" providerId="LiveId" clId="{CE52A1A1-6AD4-4E44-836F-58EF5DE5DBF8}" dt="2020-06-24T12:22:11.822" v="42" actId="20577"/>
          <ac:graphicFrameMkLst>
            <pc:docMk/>
            <pc:sldMk cId="3714744745" sldId="257"/>
            <ac:graphicFrameMk id="7" creationId="{2416A3C5-A128-4377-B5D3-15E4638521D9}"/>
          </ac:graphicFrameMkLst>
        </pc:graphicFrameChg>
      </pc:sldChg>
    </pc:docChg>
  </pc:docChgLst>
  <pc:docChgLst>
    <pc:chgData name="Chris Boundy" userId="b6bc10a7ccffbd51" providerId="LiveId" clId="{4B105CA4-C503-4C7F-A144-B73838172DBA}"/>
    <pc:docChg chg="modSld">
      <pc:chgData name="Chris Boundy" userId="b6bc10a7ccffbd51" providerId="LiveId" clId="{4B105CA4-C503-4C7F-A144-B73838172DBA}" dt="2020-06-04T15:42:10.643" v="1" actId="20577"/>
      <pc:docMkLst>
        <pc:docMk/>
      </pc:docMkLst>
      <pc:sldChg chg="modSp mod">
        <pc:chgData name="Chris Boundy" userId="b6bc10a7ccffbd51" providerId="LiveId" clId="{4B105CA4-C503-4C7F-A144-B73838172DBA}" dt="2020-06-04T15:42:10.643" v="1" actId="20577"/>
        <pc:sldMkLst>
          <pc:docMk/>
          <pc:sldMk cId="3714744745" sldId="257"/>
        </pc:sldMkLst>
        <pc:spChg chg="mod">
          <ac:chgData name="Chris Boundy" userId="b6bc10a7ccffbd51" providerId="LiveId" clId="{4B105CA4-C503-4C7F-A144-B73838172DBA}" dt="2020-06-04T15:42:10.643" v="1" actId="20577"/>
          <ac:spMkLst>
            <pc:docMk/>
            <pc:sldMk cId="3714744745" sldId="257"/>
            <ac:spMk id="2" creationId="{A6419C51-6404-4F9E-9850-48415B242C0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70F7C-4767-4750-B734-22B40EE1A7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AE42652-A696-4879-A2AD-0F528A0C85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D830600-B2FB-4A99-A1A9-0D71752BE66E}"/>
              </a:ext>
            </a:extLst>
          </p:cNvPr>
          <p:cNvSpPr>
            <a:spLocks noGrp="1"/>
          </p:cNvSpPr>
          <p:nvPr>
            <p:ph type="dt" sz="half" idx="10"/>
          </p:nvPr>
        </p:nvSpPr>
        <p:spPr/>
        <p:txBody>
          <a:bodyPr/>
          <a:lstStyle/>
          <a:p>
            <a:fld id="{04D113A7-FA9F-4922-A6BF-95026C255A6F}" type="datetimeFigureOut">
              <a:rPr lang="en-GB" smtClean="0"/>
              <a:t>24/06/2020</a:t>
            </a:fld>
            <a:endParaRPr lang="en-GB"/>
          </a:p>
        </p:txBody>
      </p:sp>
      <p:sp>
        <p:nvSpPr>
          <p:cNvPr id="5" name="Footer Placeholder 4">
            <a:extLst>
              <a:ext uri="{FF2B5EF4-FFF2-40B4-BE49-F238E27FC236}">
                <a16:creationId xmlns:a16="http://schemas.microsoft.com/office/drawing/2014/main" id="{3B661167-CE91-401B-A05B-A11C5B5D70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C77988-EFF7-4FDC-B2E1-9C821481AED0}"/>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1083970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7E6FE-6872-4D41-9255-361123C7878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E684AD-8C9F-468A-8573-5BBA40E86B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397540-DAD8-4CDB-872B-934DC3E1AD6C}"/>
              </a:ext>
            </a:extLst>
          </p:cNvPr>
          <p:cNvSpPr>
            <a:spLocks noGrp="1"/>
          </p:cNvSpPr>
          <p:nvPr>
            <p:ph type="dt" sz="half" idx="10"/>
          </p:nvPr>
        </p:nvSpPr>
        <p:spPr/>
        <p:txBody>
          <a:bodyPr/>
          <a:lstStyle/>
          <a:p>
            <a:fld id="{04D113A7-FA9F-4922-A6BF-95026C255A6F}" type="datetimeFigureOut">
              <a:rPr lang="en-GB" smtClean="0"/>
              <a:t>24/06/2020</a:t>
            </a:fld>
            <a:endParaRPr lang="en-GB"/>
          </a:p>
        </p:txBody>
      </p:sp>
      <p:sp>
        <p:nvSpPr>
          <p:cNvPr id="5" name="Footer Placeholder 4">
            <a:extLst>
              <a:ext uri="{FF2B5EF4-FFF2-40B4-BE49-F238E27FC236}">
                <a16:creationId xmlns:a16="http://schemas.microsoft.com/office/drawing/2014/main" id="{D1C468D3-EFC1-4E4F-ABD4-48B6EFFA42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336928-C839-4287-8F6A-BEB045D92E39}"/>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3373604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B99DC1-D948-4811-8958-D259B562373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7FFEFBD-B0EC-4441-8032-F54CDBA7C4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D334BA-7D48-4742-973C-A73EA0422225}"/>
              </a:ext>
            </a:extLst>
          </p:cNvPr>
          <p:cNvSpPr>
            <a:spLocks noGrp="1"/>
          </p:cNvSpPr>
          <p:nvPr>
            <p:ph type="dt" sz="half" idx="10"/>
          </p:nvPr>
        </p:nvSpPr>
        <p:spPr/>
        <p:txBody>
          <a:bodyPr/>
          <a:lstStyle/>
          <a:p>
            <a:fld id="{04D113A7-FA9F-4922-A6BF-95026C255A6F}" type="datetimeFigureOut">
              <a:rPr lang="en-GB" smtClean="0"/>
              <a:t>24/06/2020</a:t>
            </a:fld>
            <a:endParaRPr lang="en-GB"/>
          </a:p>
        </p:txBody>
      </p:sp>
      <p:sp>
        <p:nvSpPr>
          <p:cNvPr id="5" name="Footer Placeholder 4">
            <a:extLst>
              <a:ext uri="{FF2B5EF4-FFF2-40B4-BE49-F238E27FC236}">
                <a16:creationId xmlns:a16="http://schemas.microsoft.com/office/drawing/2014/main" id="{3E48FB5E-A25C-4B78-98BF-1EF56E96EC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C71C4E-131E-49B3-8A0F-D2F3F17506A5}"/>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742057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4CBC5-6CEB-4035-BE82-8F711ABE01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4AFB06C-9894-4CA7-8A43-48895163DC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9FBE60-CE49-44A1-9C47-E55B7A9B1C8C}"/>
              </a:ext>
            </a:extLst>
          </p:cNvPr>
          <p:cNvSpPr>
            <a:spLocks noGrp="1"/>
          </p:cNvSpPr>
          <p:nvPr>
            <p:ph type="dt" sz="half" idx="10"/>
          </p:nvPr>
        </p:nvSpPr>
        <p:spPr/>
        <p:txBody>
          <a:bodyPr/>
          <a:lstStyle/>
          <a:p>
            <a:fld id="{04D113A7-FA9F-4922-A6BF-95026C255A6F}" type="datetimeFigureOut">
              <a:rPr lang="en-GB" smtClean="0"/>
              <a:t>24/06/2020</a:t>
            </a:fld>
            <a:endParaRPr lang="en-GB"/>
          </a:p>
        </p:txBody>
      </p:sp>
      <p:sp>
        <p:nvSpPr>
          <p:cNvPr id="5" name="Footer Placeholder 4">
            <a:extLst>
              <a:ext uri="{FF2B5EF4-FFF2-40B4-BE49-F238E27FC236}">
                <a16:creationId xmlns:a16="http://schemas.microsoft.com/office/drawing/2014/main" id="{68AB08C0-D883-4EA0-87E2-ED21BF7085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85E629-084A-4BC2-9556-F52E41B44A2F}"/>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80177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497C0-C18F-457E-A09B-86FE3932CA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5244D8-28C7-4784-8274-D2267A04FC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05E5AE-1A6D-448D-8787-A13D054F32B3}"/>
              </a:ext>
            </a:extLst>
          </p:cNvPr>
          <p:cNvSpPr>
            <a:spLocks noGrp="1"/>
          </p:cNvSpPr>
          <p:nvPr>
            <p:ph type="dt" sz="half" idx="10"/>
          </p:nvPr>
        </p:nvSpPr>
        <p:spPr/>
        <p:txBody>
          <a:bodyPr/>
          <a:lstStyle/>
          <a:p>
            <a:fld id="{04D113A7-FA9F-4922-A6BF-95026C255A6F}" type="datetimeFigureOut">
              <a:rPr lang="en-GB" smtClean="0"/>
              <a:t>24/06/2020</a:t>
            </a:fld>
            <a:endParaRPr lang="en-GB"/>
          </a:p>
        </p:txBody>
      </p:sp>
      <p:sp>
        <p:nvSpPr>
          <p:cNvPr id="5" name="Footer Placeholder 4">
            <a:extLst>
              <a:ext uri="{FF2B5EF4-FFF2-40B4-BE49-F238E27FC236}">
                <a16:creationId xmlns:a16="http://schemas.microsoft.com/office/drawing/2014/main" id="{D2987DF0-AFD1-407F-97B6-544E2E7F40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80D52E-C93D-4E74-8FFE-FD08878586FB}"/>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311446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D4C9B-313D-4C5B-987C-02EF9FEFCD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A8FC21-2EFB-4E10-BCC8-EA66C607AE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69E9037-2A0B-4218-B453-273101F5B0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A922875-34C5-45EE-BD78-A7E41FD050FD}"/>
              </a:ext>
            </a:extLst>
          </p:cNvPr>
          <p:cNvSpPr>
            <a:spLocks noGrp="1"/>
          </p:cNvSpPr>
          <p:nvPr>
            <p:ph type="dt" sz="half" idx="10"/>
          </p:nvPr>
        </p:nvSpPr>
        <p:spPr/>
        <p:txBody>
          <a:bodyPr/>
          <a:lstStyle/>
          <a:p>
            <a:fld id="{04D113A7-FA9F-4922-A6BF-95026C255A6F}" type="datetimeFigureOut">
              <a:rPr lang="en-GB" smtClean="0"/>
              <a:t>24/06/2020</a:t>
            </a:fld>
            <a:endParaRPr lang="en-GB"/>
          </a:p>
        </p:txBody>
      </p:sp>
      <p:sp>
        <p:nvSpPr>
          <p:cNvPr id="6" name="Footer Placeholder 5">
            <a:extLst>
              <a:ext uri="{FF2B5EF4-FFF2-40B4-BE49-F238E27FC236}">
                <a16:creationId xmlns:a16="http://schemas.microsoft.com/office/drawing/2014/main" id="{57D31CFD-2242-4BC4-8E65-F586800C06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65DE7F-3DD0-4954-A5E7-81BB4B5A01E9}"/>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1118122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5496E-D3E0-4B50-B64D-3A5613C901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189B4B9-9E2D-4C52-8941-FD64D76E61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5E2EB3-D802-49EE-918F-0427016F78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1B2A038-C745-4722-B03B-CDDBBA138E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A8BA61-637F-49D1-A2A0-4B9F37C1A8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A885FB-2C0C-49F0-9E91-4B0E4A3B2237}"/>
              </a:ext>
            </a:extLst>
          </p:cNvPr>
          <p:cNvSpPr>
            <a:spLocks noGrp="1"/>
          </p:cNvSpPr>
          <p:nvPr>
            <p:ph type="dt" sz="half" idx="10"/>
          </p:nvPr>
        </p:nvSpPr>
        <p:spPr/>
        <p:txBody>
          <a:bodyPr/>
          <a:lstStyle/>
          <a:p>
            <a:fld id="{04D113A7-FA9F-4922-A6BF-95026C255A6F}" type="datetimeFigureOut">
              <a:rPr lang="en-GB" smtClean="0"/>
              <a:t>24/06/2020</a:t>
            </a:fld>
            <a:endParaRPr lang="en-GB"/>
          </a:p>
        </p:txBody>
      </p:sp>
      <p:sp>
        <p:nvSpPr>
          <p:cNvPr id="8" name="Footer Placeholder 7">
            <a:extLst>
              <a:ext uri="{FF2B5EF4-FFF2-40B4-BE49-F238E27FC236}">
                <a16:creationId xmlns:a16="http://schemas.microsoft.com/office/drawing/2014/main" id="{E5B5A2CD-F322-4DFA-9E8C-045B45FEB41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75BA29A-AA49-4A29-93A1-3F4324CF81E2}"/>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2510935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B0042-F01D-4342-97B3-EEB645D9CA1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1AFC929-EF53-4768-9D12-EF3E7425C3FC}"/>
              </a:ext>
            </a:extLst>
          </p:cNvPr>
          <p:cNvSpPr>
            <a:spLocks noGrp="1"/>
          </p:cNvSpPr>
          <p:nvPr>
            <p:ph type="dt" sz="half" idx="10"/>
          </p:nvPr>
        </p:nvSpPr>
        <p:spPr/>
        <p:txBody>
          <a:bodyPr/>
          <a:lstStyle/>
          <a:p>
            <a:fld id="{04D113A7-FA9F-4922-A6BF-95026C255A6F}" type="datetimeFigureOut">
              <a:rPr lang="en-GB" smtClean="0"/>
              <a:t>24/06/2020</a:t>
            </a:fld>
            <a:endParaRPr lang="en-GB"/>
          </a:p>
        </p:txBody>
      </p:sp>
      <p:sp>
        <p:nvSpPr>
          <p:cNvPr id="4" name="Footer Placeholder 3">
            <a:extLst>
              <a:ext uri="{FF2B5EF4-FFF2-40B4-BE49-F238E27FC236}">
                <a16:creationId xmlns:a16="http://schemas.microsoft.com/office/drawing/2014/main" id="{AFCFE971-C1A5-40B1-A06A-72E427463F8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0728B01-954B-46C0-B5F7-B672C7666A0D}"/>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2185901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9F6663-3FFA-4ADE-9659-211BCB11DC2D}"/>
              </a:ext>
            </a:extLst>
          </p:cNvPr>
          <p:cNvSpPr>
            <a:spLocks noGrp="1"/>
          </p:cNvSpPr>
          <p:nvPr>
            <p:ph type="dt" sz="half" idx="10"/>
          </p:nvPr>
        </p:nvSpPr>
        <p:spPr/>
        <p:txBody>
          <a:bodyPr/>
          <a:lstStyle/>
          <a:p>
            <a:fld id="{04D113A7-FA9F-4922-A6BF-95026C255A6F}" type="datetimeFigureOut">
              <a:rPr lang="en-GB" smtClean="0"/>
              <a:t>24/06/2020</a:t>
            </a:fld>
            <a:endParaRPr lang="en-GB"/>
          </a:p>
        </p:txBody>
      </p:sp>
      <p:sp>
        <p:nvSpPr>
          <p:cNvPr id="3" name="Footer Placeholder 2">
            <a:extLst>
              <a:ext uri="{FF2B5EF4-FFF2-40B4-BE49-F238E27FC236}">
                <a16:creationId xmlns:a16="http://schemas.microsoft.com/office/drawing/2014/main" id="{CD950569-1F10-434C-8D4F-C00AE73973D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A645305-A30B-4B3F-9B8A-410D2C22BD57}"/>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762101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CF4E1-4A1F-4BE8-96FB-8F3A118520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3D76695-AFF9-48CE-8B5E-EEA8CD7762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C94CAF3-8720-4469-BACD-C8CCBC99B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2178E8-1F2E-4EFF-96F1-22001C0FDDC3}"/>
              </a:ext>
            </a:extLst>
          </p:cNvPr>
          <p:cNvSpPr>
            <a:spLocks noGrp="1"/>
          </p:cNvSpPr>
          <p:nvPr>
            <p:ph type="dt" sz="half" idx="10"/>
          </p:nvPr>
        </p:nvSpPr>
        <p:spPr/>
        <p:txBody>
          <a:bodyPr/>
          <a:lstStyle/>
          <a:p>
            <a:fld id="{04D113A7-FA9F-4922-A6BF-95026C255A6F}" type="datetimeFigureOut">
              <a:rPr lang="en-GB" smtClean="0"/>
              <a:t>24/06/2020</a:t>
            </a:fld>
            <a:endParaRPr lang="en-GB"/>
          </a:p>
        </p:txBody>
      </p:sp>
      <p:sp>
        <p:nvSpPr>
          <p:cNvPr id="6" name="Footer Placeholder 5">
            <a:extLst>
              <a:ext uri="{FF2B5EF4-FFF2-40B4-BE49-F238E27FC236}">
                <a16:creationId xmlns:a16="http://schemas.microsoft.com/office/drawing/2014/main" id="{7E8B45DF-FAAC-4FD8-BA38-C4B4F68CD7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0B9B19-D2E5-41EF-AEA5-303B18C25728}"/>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1827348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84767-1905-4DB9-B1C1-18142452B7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53968C5-953A-4CFB-87F9-2E6F8D035F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254FA02-DAC4-4A80-ADBC-3DD149940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0B3E2D-BFEF-44A1-947C-3B26DCAED68F}"/>
              </a:ext>
            </a:extLst>
          </p:cNvPr>
          <p:cNvSpPr>
            <a:spLocks noGrp="1"/>
          </p:cNvSpPr>
          <p:nvPr>
            <p:ph type="dt" sz="half" idx="10"/>
          </p:nvPr>
        </p:nvSpPr>
        <p:spPr/>
        <p:txBody>
          <a:bodyPr/>
          <a:lstStyle/>
          <a:p>
            <a:fld id="{04D113A7-FA9F-4922-A6BF-95026C255A6F}" type="datetimeFigureOut">
              <a:rPr lang="en-GB" smtClean="0"/>
              <a:t>24/06/2020</a:t>
            </a:fld>
            <a:endParaRPr lang="en-GB"/>
          </a:p>
        </p:txBody>
      </p:sp>
      <p:sp>
        <p:nvSpPr>
          <p:cNvPr id="6" name="Footer Placeholder 5">
            <a:extLst>
              <a:ext uri="{FF2B5EF4-FFF2-40B4-BE49-F238E27FC236}">
                <a16:creationId xmlns:a16="http://schemas.microsoft.com/office/drawing/2014/main" id="{4980FD33-4E14-4FE7-ACB5-880EE878A6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68C351-062A-43D6-8E3A-47F6A47403D3}"/>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3510496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73CE12-FFCC-4C87-BF0C-17C7F7E39C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64062A-DD18-4F78-BC14-6ADBDDF31E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7BD784-C18B-48A9-863D-8357E4506A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D113A7-FA9F-4922-A6BF-95026C255A6F}" type="datetimeFigureOut">
              <a:rPr lang="en-GB" smtClean="0"/>
              <a:t>24/06/2020</a:t>
            </a:fld>
            <a:endParaRPr lang="en-GB"/>
          </a:p>
        </p:txBody>
      </p:sp>
      <p:sp>
        <p:nvSpPr>
          <p:cNvPr id="5" name="Footer Placeholder 4">
            <a:extLst>
              <a:ext uri="{FF2B5EF4-FFF2-40B4-BE49-F238E27FC236}">
                <a16:creationId xmlns:a16="http://schemas.microsoft.com/office/drawing/2014/main" id="{B0A200E3-11F6-49A7-B424-049D288A5A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F274B37-D077-4BC6-A08C-90A56A886A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36A0A8-CECC-432A-934E-BCCFF1ABC179}" type="slidenum">
              <a:rPr lang="en-GB" smtClean="0"/>
              <a:t>‹#›</a:t>
            </a:fld>
            <a:endParaRPr lang="en-GB"/>
          </a:p>
        </p:txBody>
      </p:sp>
    </p:spTree>
    <p:extLst>
      <p:ext uri="{BB962C8B-B14F-4D97-AF65-F5344CB8AC3E}">
        <p14:creationId xmlns:p14="http://schemas.microsoft.com/office/powerpoint/2010/main" val="846762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twitter.com/DurhamCLS_SSP" TargetMode="External"/><Relationship Id="rId4" Type="http://schemas.openxmlformats.org/officeDocument/2006/relationships/hyperlink" Target="https://www.facebook.com/DurhamClsSSP/"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youtube.com/watch?v=a5Mt6ycUSWU&amp;list=PLAi9D42KEBUZfqGPJ9SFXRAzKe2kkVYdU" TargetMode="External"/><Relationship Id="rId5" Type="http://schemas.openxmlformats.org/officeDocument/2006/relationships/hyperlink" Target="https://www.youtube.com/watch?v=TC6olXIWYEM" TargetMode="External"/><Relationship Id="rId4" Type="http://schemas.openxmlformats.org/officeDocument/2006/relationships/hyperlink" Target="https://www.youtube.com/watch?v=p7Q-vEfSW7Q"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CCAFB3E-E6E2-4587-A5FC-061F9AED9A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91260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3" name="Picture 72">
            <a:extLst>
              <a:ext uri="{FF2B5EF4-FFF2-40B4-BE49-F238E27FC236}">
                <a16:creationId xmlns:a16="http://schemas.microsoft.com/office/drawing/2014/main" id="{5975841F-9161-4650-BCE5-20FFE7E296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49933" t="3964" b="3964"/>
          <a:stretch/>
        </p:blipFill>
        <p:spPr>
          <a:xfrm>
            <a:off x="575867" y="1"/>
            <a:ext cx="6629806"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Title 1">
            <a:extLst>
              <a:ext uri="{FF2B5EF4-FFF2-40B4-BE49-F238E27FC236}">
                <a16:creationId xmlns:a16="http://schemas.microsoft.com/office/drawing/2014/main" id="{B5B91FD7-4CE6-41F6-AEC5-214E5D75881D}"/>
              </a:ext>
            </a:extLst>
          </p:cNvPr>
          <p:cNvSpPr>
            <a:spLocks noGrp="1"/>
          </p:cNvSpPr>
          <p:nvPr>
            <p:ph type="ctrTitle"/>
          </p:nvPr>
        </p:nvSpPr>
        <p:spPr>
          <a:xfrm>
            <a:off x="0" y="1771203"/>
            <a:ext cx="4446274" cy="1786515"/>
          </a:xfrm>
        </p:spPr>
        <p:txBody>
          <a:bodyPr anchor="t">
            <a:normAutofit fontScale="90000"/>
          </a:bodyPr>
          <a:lstStyle/>
          <a:p>
            <a:r>
              <a:rPr lang="en-US" sz="1600" dirty="0"/>
              <a:t>We all know the benefits of being physically active .</a:t>
            </a:r>
            <a:br>
              <a:rPr lang="en-US" sz="1600" b="0" dirty="0">
                <a:effectLst/>
              </a:rPr>
            </a:br>
            <a:br>
              <a:rPr lang="en-US" sz="1600" b="0" dirty="0">
                <a:effectLst/>
              </a:rPr>
            </a:br>
            <a:r>
              <a:rPr lang="en-US" sz="1600" dirty="0"/>
              <a:t>When times are tough and it is difficult to get outdoors, it can be quite tricky to come up with ideas to keep the children occupied and active.</a:t>
            </a:r>
            <a:br>
              <a:rPr lang="en-US" sz="1600" b="0" dirty="0">
                <a:effectLst/>
              </a:rPr>
            </a:br>
            <a:br>
              <a:rPr lang="en-US" sz="1600" b="0" dirty="0">
                <a:effectLst/>
              </a:rPr>
            </a:br>
            <a:r>
              <a:rPr lang="en-US" sz="1600" dirty="0"/>
              <a:t>With modern technology, there are numerous websites available to support physical activity at home; not just for children, but for the whole family.</a:t>
            </a:r>
            <a:br>
              <a:rPr lang="en-US" sz="1600" b="0" dirty="0">
                <a:effectLst/>
              </a:rPr>
            </a:br>
            <a:br>
              <a:rPr lang="en-US" sz="1600" b="0" dirty="0">
                <a:effectLst/>
              </a:rPr>
            </a:br>
            <a:r>
              <a:rPr lang="en-US" sz="1600" dirty="0"/>
              <a:t>Most activities only take around 5-30 minutes to complete, so it can fit easily into the day.</a:t>
            </a:r>
            <a:br>
              <a:rPr lang="en-US" sz="1600" b="0" dirty="0">
                <a:effectLst/>
              </a:rPr>
            </a:br>
            <a:br>
              <a:rPr lang="en-US" sz="1600" b="0" dirty="0">
                <a:effectLst/>
              </a:rPr>
            </a:br>
            <a:r>
              <a:rPr lang="en-US" sz="1600" dirty="0"/>
              <a:t>Here are some ideas and resources we think you might find useful placed in a weekly activity timetable.  You can adapt the timetable to suit your own needs!</a:t>
            </a:r>
            <a:br>
              <a:rPr lang="en-US" sz="1600" b="0" dirty="0">
                <a:effectLst/>
              </a:rPr>
            </a:br>
            <a:br>
              <a:rPr lang="en-US" sz="1600" b="0" dirty="0">
                <a:effectLst/>
              </a:rPr>
            </a:br>
            <a:r>
              <a:rPr lang="en-US" sz="1600" dirty="0"/>
              <a:t>If you have any further activities you recommend, please let us know and we can share them with everyone else.</a:t>
            </a:r>
            <a:br>
              <a:rPr lang="en-US" sz="1600" b="0" dirty="0">
                <a:effectLst/>
              </a:rPr>
            </a:br>
            <a:br>
              <a:rPr lang="en-US" sz="4400" dirty="0"/>
            </a:br>
            <a:endParaRPr lang="en-GB" sz="4400" dirty="0">
              <a:solidFill>
                <a:srgbClr val="FFFFFF"/>
              </a:solidFill>
            </a:endParaRPr>
          </a:p>
        </p:txBody>
      </p:sp>
      <p:sp>
        <p:nvSpPr>
          <p:cNvPr id="3" name="Subtitle 2">
            <a:extLst>
              <a:ext uri="{FF2B5EF4-FFF2-40B4-BE49-F238E27FC236}">
                <a16:creationId xmlns:a16="http://schemas.microsoft.com/office/drawing/2014/main" id="{F142DB70-AC7E-4312-A58F-31EB0866043D}"/>
              </a:ext>
            </a:extLst>
          </p:cNvPr>
          <p:cNvSpPr>
            <a:spLocks noGrp="1"/>
          </p:cNvSpPr>
          <p:nvPr>
            <p:ph type="subTitle" idx="1"/>
          </p:nvPr>
        </p:nvSpPr>
        <p:spPr>
          <a:xfrm>
            <a:off x="296467" y="605740"/>
            <a:ext cx="3658053" cy="955111"/>
          </a:xfrm>
        </p:spPr>
        <p:txBody>
          <a:bodyPr anchor="b">
            <a:normAutofit fontScale="47500" lnSpcReduction="20000"/>
          </a:bodyPr>
          <a:lstStyle/>
          <a:p>
            <a:r>
              <a:rPr lang="en-GB" sz="3600" dirty="0">
                <a:solidFill>
                  <a:srgbClr val="FFFFFF"/>
                </a:solidFill>
              </a:rPr>
              <a:t>Key Stage 1</a:t>
            </a:r>
          </a:p>
          <a:p>
            <a:r>
              <a:rPr lang="en-GB" sz="3600" dirty="0">
                <a:solidFill>
                  <a:srgbClr val="FFFFFF"/>
                </a:solidFill>
              </a:rPr>
              <a:t>(Year 1 &amp; 2)</a:t>
            </a:r>
          </a:p>
          <a:p>
            <a:r>
              <a:rPr lang="en-GB" sz="3600" dirty="0">
                <a:solidFill>
                  <a:srgbClr val="FFFFFF"/>
                </a:solidFill>
              </a:rPr>
              <a:t> ACTIVE AT HOME</a:t>
            </a:r>
          </a:p>
        </p:txBody>
      </p:sp>
      <p:sp>
        <p:nvSpPr>
          <p:cNvPr id="75" name="Rectangle 74">
            <a:extLst>
              <a:ext uri="{FF2B5EF4-FFF2-40B4-BE49-F238E27FC236}">
                <a16:creationId xmlns:a16="http://schemas.microsoft.com/office/drawing/2014/main" id="{640086A0-762B-44EE-AA70-A7268A72A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1262" y="0"/>
            <a:ext cx="590073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ome Page - Durham &amp; Chester-le-Street School Sports Partnership">
            <a:extLst>
              <a:ext uri="{FF2B5EF4-FFF2-40B4-BE49-F238E27FC236}">
                <a16:creationId xmlns:a16="http://schemas.microsoft.com/office/drawing/2014/main" id="{C0BA757D-DC64-4455-BC3D-147CAC6900E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91262" y="238684"/>
            <a:ext cx="4733254" cy="3909246"/>
          </a:xfrm>
          <a:custGeom>
            <a:avLst/>
            <a:gdLst/>
            <a:ahLst/>
            <a:cxnLst/>
            <a:rect l="l" t="t" r="r" b="b"/>
            <a:pathLst>
              <a:path w="5017317" h="5380277">
                <a:moveTo>
                  <a:pt x="0" y="0"/>
                </a:moveTo>
                <a:lnTo>
                  <a:pt x="5017317" y="0"/>
                </a:lnTo>
                <a:lnTo>
                  <a:pt x="5017317" y="5380277"/>
                </a:lnTo>
                <a:lnTo>
                  <a:pt x="0" y="5380277"/>
                </a:lnTo>
                <a:close/>
              </a:path>
            </a:pathLst>
          </a:cu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ADD1F20-31FF-4080-9164-A4325BDB3E4B}"/>
              </a:ext>
            </a:extLst>
          </p:cNvPr>
          <p:cNvSpPr/>
          <p:nvPr/>
        </p:nvSpPr>
        <p:spPr>
          <a:xfrm>
            <a:off x="5618922" y="4385032"/>
            <a:ext cx="6096000" cy="2862322"/>
          </a:xfrm>
          <a:prstGeom prst="rect">
            <a:avLst/>
          </a:prstGeom>
        </p:spPr>
        <p:txBody>
          <a:bodyPr>
            <a:spAutoFit/>
          </a:bodyPr>
          <a:lstStyle/>
          <a:p>
            <a:pPr algn="ctr"/>
            <a:r>
              <a:rPr lang="en-US" dirty="0">
                <a:solidFill>
                  <a:srgbClr val="000000"/>
                </a:solidFill>
                <a:latin typeface="Arial" panose="020B0604020202020204" pitchFamily="34" charset="0"/>
              </a:rPr>
              <a:t>Check out our social media channels and tag us in any of your activities</a:t>
            </a:r>
            <a:endParaRPr lang="en-US" b="0" dirty="0">
              <a:effectLst/>
            </a:endParaRPr>
          </a:p>
          <a:p>
            <a:pPr algn="ctr"/>
            <a:br>
              <a:rPr lang="en-US" b="0" dirty="0">
                <a:effectLst/>
              </a:rPr>
            </a:br>
            <a:r>
              <a:rPr lang="en-US" dirty="0">
                <a:solidFill>
                  <a:srgbClr val="000000"/>
                </a:solidFill>
                <a:latin typeface="Arial" panose="020B0604020202020204" pitchFamily="34" charset="0"/>
              </a:rPr>
              <a:t>Facebook -  @</a:t>
            </a:r>
            <a:r>
              <a:rPr lang="en-US" dirty="0" err="1">
                <a:solidFill>
                  <a:srgbClr val="000000"/>
                </a:solidFill>
                <a:latin typeface="Arial" panose="020B0604020202020204" pitchFamily="34" charset="0"/>
              </a:rPr>
              <a:t>DurhamClsSSP</a:t>
            </a:r>
            <a:endParaRPr lang="en-US" b="0" dirty="0">
              <a:effectLst/>
            </a:endParaRPr>
          </a:p>
          <a:p>
            <a:pPr algn="ctr"/>
            <a:r>
              <a:rPr lang="en-GB" dirty="0">
                <a:hlinkClick r:id="rId4"/>
              </a:rPr>
              <a:t>https://www.facebook.com/DurhamClsSSP/</a:t>
            </a:r>
            <a:endParaRPr lang="en-US" b="0" dirty="0">
              <a:effectLst/>
            </a:endParaRPr>
          </a:p>
          <a:p>
            <a:pPr algn="ctr"/>
            <a:br>
              <a:rPr lang="en-US" b="0" dirty="0">
                <a:effectLst/>
              </a:rPr>
            </a:br>
            <a:r>
              <a:rPr lang="en-US" dirty="0">
                <a:solidFill>
                  <a:srgbClr val="000000"/>
                </a:solidFill>
                <a:latin typeface="Arial" panose="020B0604020202020204" pitchFamily="34" charset="0"/>
              </a:rPr>
              <a:t>Twitter -  </a:t>
            </a:r>
            <a:r>
              <a:rPr lang="en-GB" dirty="0"/>
              <a:t>@</a:t>
            </a:r>
            <a:r>
              <a:rPr lang="en-GB" dirty="0" err="1"/>
              <a:t>DurhamCLS_SSP</a:t>
            </a:r>
            <a:endParaRPr lang="en-US" b="0" dirty="0">
              <a:effectLst/>
            </a:endParaRPr>
          </a:p>
          <a:p>
            <a:pPr algn="ctr"/>
            <a:r>
              <a:rPr lang="en-GB" dirty="0">
                <a:hlinkClick r:id="rId5"/>
              </a:rPr>
              <a:t>https://twitter.com/DurhamCLS_SSP</a:t>
            </a:r>
            <a:endParaRPr lang="en-US" b="0" dirty="0">
              <a:effectLst/>
            </a:endParaRPr>
          </a:p>
          <a:p>
            <a:br>
              <a:rPr lang="en-US" dirty="0"/>
            </a:br>
            <a:endParaRPr lang="en-GB" dirty="0"/>
          </a:p>
        </p:txBody>
      </p:sp>
    </p:spTree>
    <p:extLst>
      <p:ext uri="{BB962C8B-B14F-4D97-AF65-F5344CB8AC3E}">
        <p14:creationId xmlns:p14="http://schemas.microsoft.com/office/powerpoint/2010/main" val="3395944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961B3-177C-4D17-8357-BD870168A1F4}"/>
              </a:ext>
            </a:extLst>
          </p:cNvPr>
          <p:cNvSpPr>
            <a:spLocks noGrp="1"/>
          </p:cNvSpPr>
          <p:nvPr>
            <p:ph type="title"/>
          </p:nvPr>
        </p:nvSpPr>
        <p:spPr/>
        <p:txBody>
          <a:bodyPr/>
          <a:lstStyle/>
          <a:p>
            <a:r>
              <a:rPr lang="en-GB" dirty="0"/>
              <a:t>Example Game</a:t>
            </a:r>
          </a:p>
        </p:txBody>
      </p:sp>
      <p:pic>
        <p:nvPicPr>
          <p:cNvPr id="5" name="Content Placeholder 4" descr="A screenshot of a cell phone&#10;&#10;Description automatically generated">
            <a:extLst>
              <a:ext uri="{FF2B5EF4-FFF2-40B4-BE49-F238E27FC236}">
                <a16:creationId xmlns:a16="http://schemas.microsoft.com/office/drawing/2014/main" id="{9520A7E5-C8AB-4E5F-8E16-E718F5EE01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9623" y="1441311"/>
            <a:ext cx="11275374" cy="5051563"/>
          </a:xfrm>
        </p:spPr>
      </p:pic>
    </p:spTree>
    <p:extLst>
      <p:ext uri="{BB962C8B-B14F-4D97-AF65-F5344CB8AC3E}">
        <p14:creationId xmlns:p14="http://schemas.microsoft.com/office/powerpoint/2010/main" val="871503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B68C9-6F4E-44A7-93BF-49A1C8C96C4C}"/>
              </a:ext>
            </a:extLst>
          </p:cNvPr>
          <p:cNvSpPr>
            <a:spLocks noGrp="1"/>
          </p:cNvSpPr>
          <p:nvPr>
            <p:ph type="ctrTitle"/>
          </p:nvPr>
        </p:nvSpPr>
        <p:spPr>
          <a:xfrm>
            <a:off x="126609" y="168812"/>
            <a:ext cx="11943471" cy="6569613"/>
          </a:xfrm>
        </p:spPr>
        <p:txBody>
          <a:bodyPr/>
          <a:lstStyle/>
          <a:p>
            <a:endParaRPr lang="en-GB" dirty="0"/>
          </a:p>
        </p:txBody>
      </p:sp>
      <p:pic>
        <p:nvPicPr>
          <p:cNvPr id="5" name="Picture 4" descr="A screenshot of a cell phone&#10;&#10;Description automatically generated">
            <a:extLst>
              <a:ext uri="{FF2B5EF4-FFF2-40B4-BE49-F238E27FC236}">
                <a16:creationId xmlns:a16="http://schemas.microsoft.com/office/drawing/2014/main" id="{FE3CAD07-D9A4-474A-A686-9B16171818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099" y="267286"/>
            <a:ext cx="11296356" cy="6421902"/>
          </a:xfrm>
          <a:prstGeom prst="rect">
            <a:avLst/>
          </a:prstGeom>
        </p:spPr>
      </p:pic>
    </p:spTree>
    <p:extLst>
      <p:ext uri="{BB962C8B-B14F-4D97-AF65-F5344CB8AC3E}">
        <p14:creationId xmlns:p14="http://schemas.microsoft.com/office/powerpoint/2010/main" val="2876047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19C51-6404-4F9E-9850-48415B242C0A}"/>
              </a:ext>
            </a:extLst>
          </p:cNvPr>
          <p:cNvSpPr>
            <a:spLocks noGrp="1"/>
          </p:cNvSpPr>
          <p:nvPr>
            <p:ph type="title"/>
          </p:nvPr>
        </p:nvSpPr>
        <p:spPr>
          <a:xfrm>
            <a:off x="712000" y="47073"/>
            <a:ext cx="9575000" cy="1325563"/>
          </a:xfrm>
        </p:spPr>
        <p:txBody>
          <a:bodyPr/>
          <a:lstStyle/>
          <a:p>
            <a:pPr algn="ctr"/>
            <a:r>
              <a:rPr lang="en-GB" dirty="0"/>
              <a:t>        </a:t>
            </a:r>
            <a:r>
              <a:rPr lang="en-GB" sz="2400" b="1" u="sng" dirty="0">
                <a:latin typeface="Aharoni" panose="02010803020104030203" pitchFamily="2" charset="-79"/>
                <a:cs typeface="Aharoni" panose="02010803020104030203" pitchFamily="2" charset="-79"/>
              </a:rPr>
              <a:t>Durham &amp; CLS School Games – Physical Activity Timetable</a:t>
            </a:r>
            <a:br>
              <a:rPr lang="en-GB" sz="2400" b="1" u="sng" dirty="0">
                <a:latin typeface="Aharoni" panose="02010803020104030203" pitchFamily="2" charset="-79"/>
                <a:cs typeface="Aharoni" panose="02010803020104030203" pitchFamily="2" charset="-79"/>
              </a:rPr>
            </a:br>
            <a:r>
              <a:rPr lang="en-GB" sz="2400" b="1" u="sng" dirty="0">
                <a:latin typeface="Aharoni" panose="02010803020104030203" pitchFamily="2" charset="-79"/>
                <a:cs typeface="Aharoni" panose="02010803020104030203" pitchFamily="2" charset="-79"/>
              </a:rPr>
              <a:t> Week 1 – Key Stage 1 (Year 1 &amp; 2) </a:t>
            </a:r>
          </a:p>
        </p:txBody>
      </p:sp>
      <p:pic>
        <p:nvPicPr>
          <p:cNvPr id="4" name="Picture 2" descr="Home Page - Durham &amp; Chester-le-Street School Sports Partnership">
            <a:extLst>
              <a:ext uri="{FF2B5EF4-FFF2-40B4-BE49-F238E27FC236}">
                <a16:creationId xmlns:a16="http://schemas.microsoft.com/office/drawing/2014/main" id="{BE2AA285-67E3-4A11-A504-7B3D4910EBC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054" y="365125"/>
            <a:ext cx="1104972" cy="912608"/>
          </a:xfrm>
          <a:custGeom>
            <a:avLst/>
            <a:gdLst/>
            <a:ahLst/>
            <a:cxnLst/>
            <a:rect l="l" t="t" r="r" b="b"/>
            <a:pathLst>
              <a:path w="5017317" h="5380277">
                <a:moveTo>
                  <a:pt x="0" y="0"/>
                </a:moveTo>
                <a:lnTo>
                  <a:pt x="5017317" y="0"/>
                </a:lnTo>
                <a:lnTo>
                  <a:pt x="5017317" y="5380277"/>
                </a:lnTo>
                <a:lnTo>
                  <a:pt x="0" y="5380277"/>
                </a:ln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descr="School Games (@YourSchoolGames) | Twitter">
            <a:extLst>
              <a:ext uri="{FF2B5EF4-FFF2-40B4-BE49-F238E27FC236}">
                <a16:creationId xmlns:a16="http://schemas.microsoft.com/office/drawing/2014/main" id="{B25FD32E-3393-46E5-B408-FC257FF9C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0" y="0"/>
            <a:ext cx="1905000" cy="1905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7">
            <a:extLst>
              <a:ext uri="{FF2B5EF4-FFF2-40B4-BE49-F238E27FC236}">
                <a16:creationId xmlns:a16="http://schemas.microsoft.com/office/drawing/2014/main" id="{2416A3C5-A128-4377-B5D3-15E4638521D9}"/>
              </a:ext>
            </a:extLst>
          </p:cNvPr>
          <p:cNvGraphicFramePr>
            <a:graphicFrameLocks noGrp="1"/>
          </p:cNvGraphicFramePr>
          <p:nvPr>
            <p:extLst>
              <p:ext uri="{D42A27DB-BD31-4B8C-83A1-F6EECF244321}">
                <p14:modId xmlns:p14="http://schemas.microsoft.com/office/powerpoint/2010/main" val="4293307505"/>
              </p:ext>
            </p:extLst>
          </p:nvPr>
        </p:nvGraphicFramePr>
        <p:xfrm>
          <a:off x="147054" y="1309761"/>
          <a:ext cx="11925678" cy="5421959"/>
        </p:xfrm>
        <a:graphic>
          <a:graphicData uri="http://schemas.openxmlformats.org/drawingml/2006/table">
            <a:tbl>
              <a:tblPr firstRow="1" bandRow="1">
                <a:tableStyleId>{5C22544A-7EE6-4342-B048-85BDC9FD1C3A}</a:tableStyleId>
              </a:tblPr>
              <a:tblGrid>
                <a:gridCol w="1987613">
                  <a:extLst>
                    <a:ext uri="{9D8B030D-6E8A-4147-A177-3AD203B41FA5}">
                      <a16:colId xmlns:a16="http://schemas.microsoft.com/office/drawing/2014/main" val="2797980804"/>
                    </a:ext>
                  </a:extLst>
                </a:gridCol>
                <a:gridCol w="1987613">
                  <a:extLst>
                    <a:ext uri="{9D8B030D-6E8A-4147-A177-3AD203B41FA5}">
                      <a16:colId xmlns:a16="http://schemas.microsoft.com/office/drawing/2014/main" val="1147795439"/>
                    </a:ext>
                  </a:extLst>
                </a:gridCol>
                <a:gridCol w="1987613">
                  <a:extLst>
                    <a:ext uri="{9D8B030D-6E8A-4147-A177-3AD203B41FA5}">
                      <a16:colId xmlns:a16="http://schemas.microsoft.com/office/drawing/2014/main" val="49219613"/>
                    </a:ext>
                  </a:extLst>
                </a:gridCol>
                <a:gridCol w="1987613">
                  <a:extLst>
                    <a:ext uri="{9D8B030D-6E8A-4147-A177-3AD203B41FA5}">
                      <a16:colId xmlns:a16="http://schemas.microsoft.com/office/drawing/2014/main" val="3757954228"/>
                    </a:ext>
                  </a:extLst>
                </a:gridCol>
                <a:gridCol w="1987613">
                  <a:extLst>
                    <a:ext uri="{9D8B030D-6E8A-4147-A177-3AD203B41FA5}">
                      <a16:colId xmlns:a16="http://schemas.microsoft.com/office/drawing/2014/main" val="2648373400"/>
                    </a:ext>
                  </a:extLst>
                </a:gridCol>
                <a:gridCol w="1987613">
                  <a:extLst>
                    <a:ext uri="{9D8B030D-6E8A-4147-A177-3AD203B41FA5}">
                      <a16:colId xmlns:a16="http://schemas.microsoft.com/office/drawing/2014/main" val="1314765339"/>
                    </a:ext>
                  </a:extLst>
                </a:gridCol>
              </a:tblGrid>
              <a:tr h="499534">
                <a:tc>
                  <a:txBody>
                    <a:bodyPr/>
                    <a:lstStyle/>
                    <a:p>
                      <a:endParaRPr lang="en-GB" dirty="0"/>
                    </a:p>
                  </a:txBody>
                  <a:tcPr/>
                </a:tc>
                <a:tc>
                  <a:txBody>
                    <a:bodyPr/>
                    <a:lstStyle/>
                    <a:p>
                      <a:r>
                        <a:rPr lang="en-GB" dirty="0"/>
                        <a:t>MONDAY</a:t>
                      </a:r>
                    </a:p>
                    <a:p>
                      <a:endParaRPr lang="en-GB" dirty="0"/>
                    </a:p>
                  </a:txBody>
                  <a:tcPr/>
                </a:tc>
                <a:tc>
                  <a:txBody>
                    <a:bodyPr/>
                    <a:lstStyle/>
                    <a:p>
                      <a:r>
                        <a:rPr lang="en-GB" dirty="0"/>
                        <a:t>TUESDAY</a:t>
                      </a:r>
                    </a:p>
                    <a:p>
                      <a:endParaRPr lang="en-GB" dirty="0"/>
                    </a:p>
                  </a:txBody>
                  <a:tcPr/>
                </a:tc>
                <a:tc>
                  <a:txBody>
                    <a:bodyPr/>
                    <a:lstStyle/>
                    <a:p>
                      <a:r>
                        <a:rPr lang="en-GB" dirty="0"/>
                        <a:t>WEDNESDAY</a:t>
                      </a:r>
                    </a:p>
                    <a:p>
                      <a:endParaRPr lang="en-GB" dirty="0"/>
                    </a:p>
                  </a:txBody>
                  <a:tcPr/>
                </a:tc>
                <a:tc>
                  <a:txBody>
                    <a:bodyPr/>
                    <a:lstStyle/>
                    <a:p>
                      <a:r>
                        <a:rPr lang="en-GB" dirty="0"/>
                        <a:t>THURSDAY </a:t>
                      </a:r>
                    </a:p>
                    <a:p>
                      <a:endParaRPr lang="en-GB" dirty="0"/>
                    </a:p>
                  </a:txBody>
                  <a:tcPr/>
                </a:tc>
                <a:tc>
                  <a:txBody>
                    <a:bodyPr/>
                    <a:lstStyle/>
                    <a:p>
                      <a:r>
                        <a:rPr lang="en-GB" dirty="0"/>
                        <a:t>FRIDAY</a:t>
                      </a:r>
                    </a:p>
                    <a:p>
                      <a:endParaRPr lang="en-GB" dirty="0"/>
                    </a:p>
                  </a:txBody>
                  <a:tcPr/>
                </a:tc>
                <a:extLst>
                  <a:ext uri="{0D108BD9-81ED-4DB2-BD59-A6C34878D82A}">
                    <a16:rowId xmlns:a16="http://schemas.microsoft.com/office/drawing/2014/main" val="1187268090"/>
                  </a:ext>
                </a:extLst>
              </a:tr>
              <a:tr h="1124279">
                <a:tc>
                  <a:txBody>
                    <a:bodyPr/>
                    <a:lstStyle/>
                    <a:p>
                      <a:r>
                        <a:rPr lang="en-GB" dirty="0"/>
                        <a:t>PHYSICAL </a:t>
                      </a:r>
                    </a:p>
                    <a:p>
                      <a:r>
                        <a:rPr lang="en-GB" dirty="0"/>
                        <a:t>ACTIVITY</a:t>
                      </a:r>
                    </a:p>
                  </a:txBody>
                  <a:tcPr/>
                </a:tc>
                <a:tc>
                  <a:txBody>
                    <a:bodyPr/>
                    <a:lstStyle/>
                    <a:p>
                      <a:r>
                        <a:rPr lang="en-US" sz="1200" dirty="0"/>
                        <a:t>Test your reactions, can you tell a family member what reactions are?</a:t>
                      </a:r>
                    </a:p>
                    <a:p>
                      <a:endParaRPr lang="en-US" sz="1200" dirty="0"/>
                    </a:p>
                    <a:p>
                      <a:r>
                        <a:rPr lang="en-US" sz="1200" dirty="0"/>
                        <a:t>See example on slide 3</a:t>
                      </a:r>
                      <a:endParaRPr lang="en-GB" sz="1200" dirty="0"/>
                    </a:p>
                  </a:txBody>
                  <a:tcPr/>
                </a:tc>
                <a:tc>
                  <a:txBody>
                    <a:bodyPr/>
                    <a:lstStyle/>
                    <a:p>
                      <a:pPr rtl="0"/>
                      <a:r>
                        <a:rPr lang="en-US" sz="1200" dirty="0"/>
                        <a:t>Follow SSP Coach Gemma Smith’s Hot </a:t>
                      </a:r>
                      <a:r>
                        <a:rPr lang="en-US" sz="1200" dirty="0" err="1"/>
                        <a:t>Hot</a:t>
                      </a:r>
                      <a:r>
                        <a:rPr lang="en-US" sz="1200" dirty="0"/>
                        <a:t> </a:t>
                      </a:r>
                      <a:r>
                        <a:rPr lang="en-US" sz="1200" dirty="0" err="1"/>
                        <a:t>Hot</a:t>
                      </a:r>
                      <a:r>
                        <a:rPr lang="en-US" sz="1200" dirty="0"/>
                        <a:t> (Football Fever) dance routine. </a:t>
                      </a:r>
                      <a:r>
                        <a:rPr lang="en-GB" sz="1200" dirty="0">
                          <a:hlinkClick r:id="rId4"/>
                        </a:rPr>
                        <a:t>Click here for video</a:t>
                      </a:r>
                      <a:endParaRPr lang="en-GB" sz="1200" dirty="0"/>
                    </a:p>
                  </a:txBody>
                  <a:tcPr/>
                </a:tc>
                <a:tc>
                  <a:txBody>
                    <a:bodyPr/>
                    <a:lstStyle/>
                    <a:p>
                      <a:r>
                        <a:rPr lang="en-US" sz="1200" dirty="0"/>
                        <a:t>Test your balance.  Take part in the balance challenges.</a:t>
                      </a:r>
                    </a:p>
                    <a:p>
                      <a:endParaRPr lang="en-US" sz="1200" dirty="0"/>
                    </a:p>
                    <a:p>
                      <a:r>
                        <a:rPr lang="en-US" sz="1200" dirty="0"/>
                        <a:t>See example on slide 6</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Follow SSP Coach Gemma Smith’s Dance Party Freeze Game. </a:t>
                      </a:r>
                      <a:r>
                        <a:rPr lang="en-GB" sz="1200" dirty="0">
                          <a:hlinkClick r:id="rId5"/>
                        </a:rPr>
                        <a:t>Click here for video</a:t>
                      </a:r>
                      <a:endParaRPr lang="en-GB" sz="1200" dirty="0"/>
                    </a:p>
                  </a:txBody>
                  <a:tcPr/>
                </a:tc>
                <a:tc>
                  <a:txBody>
                    <a:bodyPr/>
                    <a:lstStyle/>
                    <a:p>
                      <a:pPr rtl="0"/>
                      <a:r>
                        <a:rPr lang="en-US" sz="1200" b="0" i="0" u="none" strike="noStrike" kern="1200" dirty="0">
                          <a:solidFill>
                            <a:schemeClr val="dk1"/>
                          </a:solidFill>
                          <a:effectLst/>
                          <a:latin typeface="+mn-lt"/>
                          <a:ea typeface="+mn-ea"/>
                          <a:cs typeface="+mn-cs"/>
                        </a:rPr>
                        <a:t>Be active for 30 minutes using transport.</a:t>
                      </a:r>
                      <a:endParaRPr lang="en-US" sz="1200" b="0" dirty="0">
                        <a:effectLst/>
                      </a:endParaRPr>
                    </a:p>
                    <a:p>
                      <a:pPr rtl="0"/>
                      <a:r>
                        <a:rPr lang="en-US" sz="1200" b="0" i="0" u="none" strike="noStrike" kern="1200" dirty="0">
                          <a:solidFill>
                            <a:schemeClr val="dk1"/>
                          </a:solidFill>
                          <a:effectLst/>
                          <a:latin typeface="+mn-lt"/>
                          <a:ea typeface="+mn-ea"/>
                          <a:cs typeface="+mn-cs"/>
                        </a:rPr>
                        <a:t>For example Balance Bike, Scooter,</a:t>
                      </a:r>
                      <a:endParaRPr lang="en-US" sz="1200" b="0" dirty="0">
                        <a:effectLst/>
                      </a:endParaRPr>
                    </a:p>
                    <a:p>
                      <a:pPr rtl="0"/>
                      <a:r>
                        <a:rPr lang="en-US" sz="1200" b="0" i="0" u="none" strike="noStrike" kern="1200" dirty="0">
                          <a:solidFill>
                            <a:schemeClr val="dk1"/>
                          </a:solidFill>
                          <a:effectLst/>
                          <a:latin typeface="+mn-lt"/>
                          <a:ea typeface="+mn-ea"/>
                          <a:cs typeface="+mn-cs"/>
                        </a:rPr>
                        <a:t>Bike, Skateboard</a:t>
                      </a:r>
                      <a:endParaRPr lang="en-US" sz="1200" b="0" dirty="0">
                        <a:effectLst/>
                      </a:endParaRPr>
                    </a:p>
                  </a:txBody>
                  <a:tcPr/>
                </a:tc>
                <a:extLst>
                  <a:ext uri="{0D108BD9-81ED-4DB2-BD59-A6C34878D82A}">
                    <a16:rowId xmlns:a16="http://schemas.microsoft.com/office/drawing/2014/main" val="1738279298"/>
                  </a:ext>
                </a:extLst>
              </a:tr>
              <a:tr h="1301014">
                <a:tc>
                  <a:txBody>
                    <a:bodyPr/>
                    <a:lstStyle/>
                    <a:p>
                      <a:r>
                        <a:rPr lang="en-GB" dirty="0"/>
                        <a:t>SCHOOL GAMES VALUES ACTIVITY</a:t>
                      </a:r>
                    </a:p>
                  </a:txBody>
                  <a:tcPr/>
                </a:tc>
                <a:tc>
                  <a:txBody>
                    <a:bodyPr/>
                    <a:lstStyle/>
                    <a:p>
                      <a:r>
                        <a:rPr lang="en-US" sz="1200" dirty="0">
                          <a:solidFill>
                            <a:schemeClr val="tx1"/>
                          </a:solidFill>
                        </a:rPr>
                        <a:t>Self belief</a:t>
                      </a:r>
                    </a:p>
                    <a:p>
                      <a:endParaRPr lang="en-US" sz="1200" dirty="0">
                        <a:solidFill>
                          <a:schemeClr val="tx1"/>
                        </a:solidFill>
                      </a:endParaRPr>
                    </a:p>
                    <a:p>
                      <a:r>
                        <a:rPr lang="en-US" sz="1200" dirty="0">
                          <a:solidFill>
                            <a:schemeClr val="tx1"/>
                          </a:solidFill>
                        </a:rPr>
                        <a:t>Try the home challenge sheet.  Don’t give up with the challenges believe in yourself!!  Complete challenges 1-9.  See slide 4</a:t>
                      </a:r>
                      <a:endParaRPr lang="en-GB" sz="1200" dirty="0">
                        <a:solidFill>
                          <a:schemeClr val="tx1"/>
                        </a:solidFill>
                      </a:endParaRPr>
                    </a:p>
                  </a:txBody>
                  <a:tcPr/>
                </a:tc>
                <a:tc>
                  <a:txBody>
                    <a:bodyPr/>
                    <a:lstStyle/>
                    <a:p>
                      <a:r>
                        <a:rPr lang="en-US" sz="1200" dirty="0">
                          <a:solidFill>
                            <a:srgbClr val="DD07B4"/>
                          </a:solidFill>
                        </a:rPr>
                        <a:t>Passion</a:t>
                      </a:r>
                    </a:p>
                    <a:p>
                      <a:endParaRPr lang="en-US" sz="1200" dirty="0">
                        <a:solidFill>
                          <a:srgbClr val="DD07B4"/>
                        </a:solidFill>
                      </a:endParaRPr>
                    </a:p>
                    <a:p>
                      <a:r>
                        <a:rPr lang="en-US" sz="1200" dirty="0">
                          <a:solidFill>
                            <a:srgbClr val="DD07B4"/>
                          </a:solidFill>
                        </a:rPr>
                        <a:t>Design a picture, report, video, etc.  to show passion in sport.</a:t>
                      </a:r>
                    </a:p>
                    <a:p>
                      <a:endParaRPr lang="en-US" sz="1200" dirty="0">
                        <a:solidFill>
                          <a:srgbClr val="DD07B4"/>
                        </a:solidFill>
                      </a:endParaRPr>
                    </a:p>
                    <a:p>
                      <a:r>
                        <a:rPr lang="en-US" sz="1200" dirty="0">
                          <a:solidFill>
                            <a:srgbClr val="DD07B4"/>
                          </a:solidFill>
                        </a:rPr>
                        <a:t>Can you play a game at home and show your passion throughout it.  Simple races against your family are a good way to show your passion!</a:t>
                      </a:r>
                    </a:p>
                  </a:txBody>
                  <a:tcPr/>
                </a:tc>
                <a:tc>
                  <a:txBody>
                    <a:bodyPr/>
                    <a:lstStyle/>
                    <a:p>
                      <a:r>
                        <a:rPr lang="en-US" sz="1200" dirty="0">
                          <a:solidFill>
                            <a:schemeClr val="bg1">
                              <a:lumMod val="50000"/>
                            </a:schemeClr>
                          </a:solidFill>
                        </a:rPr>
                        <a:t>Respect</a:t>
                      </a:r>
                    </a:p>
                    <a:p>
                      <a:endParaRPr lang="en-US" sz="1200" dirty="0">
                        <a:solidFill>
                          <a:schemeClr val="bg1">
                            <a:lumMod val="50000"/>
                          </a:schemeClr>
                        </a:solidFill>
                      </a:endParaRPr>
                    </a:p>
                    <a:p>
                      <a:r>
                        <a:rPr lang="en-US" sz="1200" dirty="0">
                          <a:solidFill>
                            <a:schemeClr val="bg1">
                              <a:lumMod val="50000"/>
                            </a:schemeClr>
                          </a:solidFill>
                        </a:rPr>
                        <a:t>Can you make up a game with your family and make up simple rules to follow.</a:t>
                      </a:r>
                    </a:p>
                    <a:p>
                      <a:endParaRPr lang="en-US" sz="1200" dirty="0">
                        <a:solidFill>
                          <a:schemeClr val="bg1">
                            <a:lumMod val="50000"/>
                          </a:schemeClr>
                        </a:solidFill>
                      </a:endParaRPr>
                    </a:p>
                    <a:p>
                      <a:r>
                        <a:rPr lang="en-US" sz="1200" dirty="0">
                          <a:solidFill>
                            <a:schemeClr val="bg1">
                              <a:lumMod val="50000"/>
                            </a:schemeClr>
                          </a:solidFill>
                        </a:rPr>
                        <a:t>Follow the rules showing respect for them.</a:t>
                      </a:r>
                      <a:endParaRPr lang="en-GB" sz="1200" dirty="0">
                        <a:solidFill>
                          <a:schemeClr val="bg1">
                            <a:lumMod val="50000"/>
                          </a:schemeClr>
                        </a:solidFill>
                      </a:endParaRPr>
                    </a:p>
                  </a:txBody>
                  <a:tcPr/>
                </a:tc>
                <a:tc>
                  <a:txBody>
                    <a:bodyPr/>
                    <a:lstStyle/>
                    <a:p>
                      <a:pPr rtl="0"/>
                      <a:r>
                        <a:rPr lang="en-US" sz="1200" b="0" i="0" u="none" strike="noStrike" kern="1200" dirty="0">
                          <a:solidFill>
                            <a:schemeClr val="accent4"/>
                          </a:solidFill>
                          <a:effectLst/>
                          <a:latin typeface="+mn-lt"/>
                          <a:ea typeface="+mn-ea"/>
                          <a:cs typeface="+mn-cs"/>
                        </a:rPr>
                        <a:t>Determination</a:t>
                      </a:r>
                      <a:endParaRPr lang="en-US" sz="1200" b="0" dirty="0">
                        <a:solidFill>
                          <a:schemeClr val="accent4"/>
                        </a:solidFill>
                        <a:effectLst/>
                      </a:endParaRPr>
                    </a:p>
                    <a:p>
                      <a:pPr rtl="0"/>
                      <a:r>
                        <a:rPr lang="en-US" sz="1200" b="0" i="0" u="none" strike="noStrike" kern="1200" dirty="0">
                          <a:solidFill>
                            <a:schemeClr val="accent4"/>
                          </a:solidFill>
                          <a:effectLst/>
                          <a:latin typeface="+mn-lt"/>
                          <a:ea typeface="+mn-ea"/>
                          <a:cs typeface="+mn-cs"/>
                        </a:rPr>
                        <a:t> </a:t>
                      </a:r>
                      <a:endParaRPr lang="en-US" sz="1200" b="0" dirty="0">
                        <a:solidFill>
                          <a:schemeClr val="accent4"/>
                        </a:solidFill>
                        <a:effectLst/>
                      </a:endParaRPr>
                    </a:p>
                    <a:p>
                      <a:pPr rtl="0"/>
                      <a:r>
                        <a:rPr lang="en-US" sz="1200" b="0" i="0" u="none" strike="noStrike" kern="1200" dirty="0">
                          <a:solidFill>
                            <a:schemeClr val="accent4"/>
                          </a:solidFill>
                          <a:effectLst/>
                          <a:latin typeface="+mn-lt"/>
                          <a:ea typeface="+mn-ea"/>
                          <a:cs typeface="+mn-cs"/>
                        </a:rPr>
                        <a:t>Try to complete a simple puzzle. </a:t>
                      </a:r>
                    </a:p>
                    <a:p>
                      <a:pPr rtl="0"/>
                      <a:endParaRPr lang="en-US" sz="1200" b="0" i="0" u="none" strike="noStrike" kern="1200" dirty="0">
                        <a:solidFill>
                          <a:schemeClr val="accent4"/>
                        </a:solidFill>
                        <a:effectLst/>
                        <a:latin typeface="+mn-lt"/>
                        <a:ea typeface="+mn-ea"/>
                        <a:cs typeface="+mn-cs"/>
                      </a:endParaRPr>
                    </a:p>
                    <a:p>
                      <a:pPr rtl="0"/>
                      <a:r>
                        <a:rPr lang="en-US" sz="1200" b="0" i="0" u="none" strike="noStrike" kern="1200" dirty="0">
                          <a:solidFill>
                            <a:schemeClr val="accent4"/>
                          </a:solidFill>
                          <a:effectLst/>
                          <a:latin typeface="+mn-lt"/>
                          <a:ea typeface="+mn-ea"/>
                          <a:cs typeface="+mn-cs"/>
                        </a:rPr>
                        <a:t>See example on slide 8</a:t>
                      </a:r>
                      <a:endParaRPr lang="en-US" sz="1200" b="0" dirty="0">
                        <a:solidFill>
                          <a:schemeClr val="accent4"/>
                        </a:solidFill>
                        <a:effectLst/>
                      </a:endParaRPr>
                    </a:p>
                  </a:txBody>
                  <a:tcPr/>
                </a:tc>
                <a:tc>
                  <a:txBody>
                    <a:bodyPr/>
                    <a:lstStyle/>
                    <a:p>
                      <a:pPr rtl="0"/>
                      <a:r>
                        <a:rPr lang="en-US" sz="1200" b="0" i="0" u="none" strike="noStrike" kern="1200" dirty="0">
                          <a:solidFill>
                            <a:srgbClr val="00B050"/>
                          </a:solidFill>
                          <a:effectLst/>
                          <a:latin typeface="+mn-lt"/>
                          <a:ea typeface="+mn-ea"/>
                          <a:cs typeface="+mn-cs"/>
                        </a:rPr>
                        <a:t>Team Work</a:t>
                      </a:r>
                      <a:endParaRPr lang="en-US" sz="1200" b="0" dirty="0">
                        <a:solidFill>
                          <a:srgbClr val="00B050"/>
                        </a:solidFill>
                        <a:effectLst/>
                      </a:endParaRPr>
                    </a:p>
                    <a:p>
                      <a:pPr rtl="0"/>
                      <a:r>
                        <a:rPr lang="en-US" sz="1200" b="0" i="0" u="none" strike="noStrike" kern="1200" dirty="0">
                          <a:solidFill>
                            <a:srgbClr val="00B050"/>
                          </a:solidFill>
                          <a:effectLst/>
                          <a:latin typeface="+mn-lt"/>
                          <a:ea typeface="+mn-ea"/>
                          <a:cs typeface="+mn-cs"/>
                        </a:rPr>
                        <a:t> </a:t>
                      </a:r>
                      <a:endParaRPr lang="en-US" sz="1200" b="0" dirty="0">
                        <a:solidFill>
                          <a:srgbClr val="00B050"/>
                        </a:solidFill>
                        <a:effectLst/>
                      </a:endParaRPr>
                    </a:p>
                    <a:p>
                      <a:pPr rtl="0"/>
                      <a:r>
                        <a:rPr lang="en-US" sz="1200" b="0" i="0" u="none" strike="noStrike" kern="1200" dirty="0">
                          <a:solidFill>
                            <a:srgbClr val="00B050"/>
                          </a:solidFill>
                          <a:effectLst/>
                          <a:latin typeface="+mn-lt"/>
                          <a:ea typeface="+mn-ea"/>
                          <a:cs typeface="+mn-cs"/>
                        </a:rPr>
                        <a:t>Play a new game with your family.</a:t>
                      </a:r>
                      <a:endParaRPr lang="en-US" sz="1200" b="0" dirty="0">
                        <a:solidFill>
                          <a:srgbClr val="00B050"/>
                        </a:solidFill>
                        <a:effectLst/>
                      </a:endParaRPr>
                    </a:p>
                    <a:p>
                      <a:endParaRPr lang="en-US" sz="1200" dirty="0">
                        <a:solidFill>
                          <a:srgbClr val="00B050"/>
                        </a:solidFill>
                      </a:endParaRPr>
                    </a:p>
                    <a:p>
                      <a:r>
                        <a:rPr lang="en-US" sz="1200" dirty="0">
                          <a:solidFill>
                            <a:srgbClr val="00B050"/>
                          </a:solidFill>
                        </a:rPr>
                        <a:t>See example on slide 10</a:t>
                      </a:r>
                      <a:br>
                        <a:rPr lang="en-US" sz="1200" dirty="0"/>
                      </a:br>
                      <a:endParaRPr lang="en-GB" sz="1200" dirty="0"/>
                    </a:p>
                  </a:txBody>
                  <a:tcPr/>
                </a:tc>
                <a:extLst>
                  <a:ext uri="{0D108BD9-81ED-4DB2-BD59-A6C34878D82A}">
                    <a16:rowId xmlns:a16="http://schemas.microsoft.com/office/drawing/2014/main" val="4160562197"/>
                  </a:ext>
                </a:extLst>
              </a:tr>
              <a:tr h="1301014">
                <a:tc>
                  <a:txBody>
                    <a:bodyPr/>
                    <a:lstStyle/>
                    <a:p>
                      <a:r>
                        <a:rPr lang="en-GB" dirty="0"/>
                        <a:t>CHALLENGE</a:t>
                      </a:r>
                    </a:p>
                    <a:p>
                      <a:r>
                        <a:rPr lang="en-GB" dirty="0"/>
                        <a:t>ACTIVITY</a:t>
                      </a:r>
                    </a:p>
                  </a:txBody>
                  <a:tcPr/>
                </a:tc>
                <a:tc>
                  <a:txBody>
                    <a:bodyPr/>
                    <a:lstStyle/>
                    <a:p>
                      <a:r>
                        <a:rPr lang="en-US" sz="1200" dirty="0"/>
                        <a:t>Try challenging a family member to the stairs challenge!</a:t>
                      </a:r>
                    </a:p>
                    <a:p>
                      <a:endParaRPr lang="en-US" sz="1200" dirty="0"/>
                    </a:p>
                    <a:p>
                      <a:r>
                        <a:rPr lang="en-US" sz="1200" dirty="0"/>
                        <a:t>Who can do the most step ups in 30 seconds. </a:t>
                      </a:r>
                      <a:r>
                        <a:rPr lang="en-US" sz="1200" dirty="0">
                          <a:hlinkClick r:id="rId6"/>
                        </a:rPr>
                        <a:t>Click here for challenge video</a:t>
                      </a:r>
                      <a:endParaRPr lang="en-GB" sz="1200" dirty="0"/>
                    </a:p>
                  </a:txBody>
                  <a:tcPr/>
                </a:tc>
                <a:tc>
                  <a:txBody>
                    <a:bodyPr/>
                    <a:lstStyle/>
                    <a:p>
                      <a:r>
                        <a:rPr lang="en-GB" sz="1200" dirty="0"/>
                        <a:t>Try Activity 1 – The 10m sprint challenge.  </a:t>
                      </a:r>
                    </a:p>
                    <a:p>
                      <a:endParaRPr lang="en-GB" sz="1200" dirty="0"/>
                    </a:p>
                    <a:p>
                      <a:r>
                        <a:rPr lang="en-GB" sz="1200" dirty="0"/>
                        <a:t>See challenge card on slide 5</a:t>
                      </a:r>
                    </a:p>
                    <a:p>
                      <a:endParaRPr lang="en-GB" sz="1200" dirty="0"/>
                    </a:p>
                  </a:txBody>
                  <a:tcPr/>
                </a:tc>
                <a:tc>
                  <a:txBody>
                    <a:bodyPr/>
                    <a:lstStyle/>
                    <a:p>
                      <a:r>
                        <a:rPr lang="en-GB" sz="1200" dirty="0"/>
                        <a:t>Try Activity 2 – The Long Jump Challenge.  </a:t>
                      </a:r>
                    </a:p>
                    <a:p>
                      <a:endParaRPr lang="en-GB" sz="1200" dirty="0"/>
                    </a:p>
                    <a:p>
                      <a:r>
                        <a:rPr lang="en-GB" sz="1200" dirty="0"/>
                        <a:t>See challenge card on slide 7</a:t>
                      </a:r>
                    </a:p>
                    <a:p>
                      <a:endParaRPr lang="en-GB" sz="1200" dirty="0"/>
                    </a:p>
                  </a:txBody>
                  <a:tcPr/>
                </a:tc>
                <a:tc>
                  <a:txBody>
                    <a:bodyPr/>
                    <a:lstStyle/>
                    <a:p>
                      <a:r>
                        <a:rPr lang="en-US" sz="1200" dirty="0"/>
                        <a:t>Play Pirates.</a:t>
                      </a:r>
                    </a:p>
                    <a:p>
                      <a:endParaRPr lang="en-US" sz="1200" dirty="0"/>
                    </a:p>
                    <a:p>
                      <a:r>
                        <a:rPr lang="en-US" sz="1200" dirty="0"/>
                        <a:t>Challenge someone at home.</a:t>
                      </a:r>
                    </a:p>
                    <a:p>
                      <a:endParaRPr lang="en-US" sz="1200" dirty="0"/>
                    </a:p>
                    <a:p>
                      <a:r>
                        <a:rPr lang="en-US" sz="1200" dirty="0"/>
                        <a:t>See example on slide 9</a:t>
                      </a:r>
                      <a:endParaRPr lang="en-GB" sz="1200" dirty="0"/>
                    </a:p>
                  </a:txBody>
                  <a:tcPr/>
                </a:tc>
                <a:tc>
                  <a:txBody>
                    <a:bodyPr/>
                    <a:lstStyle/>
                    <a:p>
                      <a:r>
                        <a:rPr lang="en-US" sz="1200" dirty="0"/>
                        <a:t>Star Jump Challenge</a:t>
                      </a:r>
                    </a:p>
                    <a:p>
                      <a:endParaRPr lang="en-US" sz="1200" dirty="0"/>
                    </a:p>
                    <a:p>
                      <a:r>
                        <a:rPr lang="en-US" sz="1200" dirty="0"/>
                        <a:t>Challenge someone at home.</a:t>
                      </a:r>
                    </a:p>
                    <a:p>
                      <a:endParaRPr lang="en-US" sz="1200" dirty="0"/>
                    </a:p>
                    <a:p>
                      <a:r>
                        <a:rPr lang="en-US" sz="1200" dirty="0"/>
                        <a:t>See example on slide 11</a:t>
                      </a:r>
                      <a:endParaRPr lang="en-GB" sz="1200" dirty="0"/>
                    </a:p>
                  </a:txBody>
                  <a:tcPr/>
                </a:tc>
                <a:extLst>
                  <a:ext uri="{0D108BD9-81ED-4DB2-BD59-A6C34878D82A}">
                    <a16:rowId xmlns:a16="http://schemas.microsoft.com/office/drawing/2014/main" val="1361170602"/>
                  </a:ext>
                </a:extLst>
              </a:tr>
            </a:tbl>
          </a:graphicData>
        </a:graphic>
      </p:graphicFrame>
    </p:spTree>
    <p:extLst>
      <p:ext uri="{BB962C8B-B14F-4D97-AF65-F5344CB8AC3E}">
        <p14:creationId xmlns:p14="http://schemas.microsoft.com/office/powerpoint/2010/main" val="3714744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social media post&#10;&#10;Description automatically generated">
            <a:extLst>
              <a:ext uri="{FF2B5EF4-FFF2-40B4-BE49-F238E27FC236}">
                <a16:creationId xmlns:a16="http://schemas.microsoft.com/office/drawing/2014/main" id="{D1B54F70-9937-4F33-9778-D1A23DAD33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9828" y="196948"/>
            <a:ext cx="11254154" cy="6541477"/>
          </a:xfrm>
        </p:spPr>
      </p:pic>
    </p:spTree>
    <p:extLst>
      <p:ext uri="{BB962C8B-B14F-4D97-AF65-F5344CB8AC3E}">
        <p14:creationId xmlns:p14="http://schemas.microsoft.com/office/powerpoint/2010/main" val="2596278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8F5F1-2028-42A8-9553-89439F8F87EA}"/>
              </a:ext>
            </a:extLst>
          </p:cNvPr>
          <p:cNvSpPr>
            <a:spLocks noGrp="1"/>
          </p:cNvSpPr>
          <p:nvPr>
            <p:ph type="ctrTitle"/>
          </p:nvPr>
        </p:nvSpPr>
        <p:spPr>
          <a:xfrm>
            <a:off x="198783" y="119270"/>
            <a:ext cx="11807687" cy="6533321"/>
          </a:xfrm>
        </p:spPr>
        <p:txBody>
          <a:bodyPr/>
          <a:lstStyle/>
          <a:p>
            <a:endParaRPr lang="en-GB" dirty="0"/>
          </a:p>
        </p:txBody>
      </p:sp>
      <p:pic>
        <p:nvPicPr>
          <p:cNvPr id="5" name="Picture 4" descr="A screenshot of a cell phone&#10;&#10;Description automatically generated">
            <a:extLst>
              <a:ext uri="{FF2B5EF4-FFF2-40B4-BE49-F238E27FC236}">
                <a16:creationId xmlns:a16="http://schemas.microsoft.com/office/drawing/2014/main" id="{F8B5A4AA-CE90-4EEE-9A9A-842E9A089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782" y="518706"/>
            <a:ext cx="11674349" cy="6133885"/>
          </a:xfrm>
          <a:prstGeom prst="rect">
            <a:avLst/>
          </a:prstGeom>
        </p:spPr>
      </p:pic>
    </p:spTree>
    <p:extLst>
      <p:ext uri="{BB962C8B-B14F-4D97-AF65-F5344CB8AC3E}">
        <p14:creationId xmlns:p14="http://schemas.microsoft.com/office/powerpoint/2010/main" val="1398429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5660C31-353F-4E34-ABBF-C76295E6E343}"/>
              </a:ext>
            </a:extLst>
          </p:cNvPr>
          <p:cNvGraphicFramePr>
            <a:graphicFrameLocks noGrp="1"/>
          </p:cNvGraphicFramePr>
          <p:nvPr>
            <p:extLst>
              <p:ext uri="{D42A27DB-BD31-4B8C-83A1-F6EECF244321}">
                <p14:modId xmlns:p14="http://schemas.microsoft.com/office/powerpoint/2010/main" val="4257286459"/>
              </p:ext>
            </p:extLst>
          </p:nvPr>
        </p:nvGraphicFramePr>
        <p:xfrm>
          <a:off x="1854476" y="1046922"/>
          <a:ext cx="8483049" cy="5227562"/>
        </p:xfrm>
        <a:graphic>
          <a:graphicData uri="http://schemas.openxmlformats.org/drawingml/2006/table">
            <a:tbl>
              <a:tblPr firstRow="1" bandRow="1">
                <a:tableStyleId>{5C22544A-7EE6-4342-B048-85BDC9FD1C3A}</a:tableStyleId>
              </a:tblPr>
              <a:tblGrid>
                <a:gridCol w="8483049">
                  <a:extLst>
                    <a:ext uri="{9D8B030D-6E8A-4147-A177-3AD203B41FA5}">
                      <a16:colId xmlns:a16="http://schemas.microsoft.com/office/drawing/2014/main" val="2884591664"/>
                    </a:ext>
                  </a:extLst>
                </a:gridCol>
              </a:tblGrid>
              <a:tr h="359275">
                <a:tc>
                  <a:txBody>
                    <a:bodyPr/>
                    <a:lstStyle/>
                    <a:p>
                      <a:pPr algn="ctr"/>
                      <a:r>
                        <a:rPr lang="en-GB" dirty="0">
                          <a:solidFill>
                            <a:srgbClr val="FFFF00"/>
                          </a:solidFill>
                        </a:rPr>
                        <a:t>Activity Card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extLst>
                  <a:ext uri="{0D108BD9-81ED-4DB2-BD59-A6C34878D82A}">
                    <a16:rowId xmlns:a16="http://schemas.microsoft.com/office/drawing/2014/main" val="770956495"/>
                  </a:ext>
                </a:extLst>
              </a:tr>
              <a:tr h="620119">
                <a:tc>
                  <a:txBody>
                    <a:bodyPr/>
                    <a:lstStyle/>
                    <a:p>
                      <a:pPr algn="ctr"/>
                      <a:r>
                        <a:rPr lang="en-US" b="1" dirty="0">
                          <a:solidFill>
                            <a:srgbClr val="002060"/>
                          </a:solidFill>
                        </a:rPr>
                        <a:t>Sprint</a:t>
                      </a:r>
                      <a:endParaRPr lang="en-GB"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51029626"/>
                  </a:ext>
                </a:extLst>
              </a:tr>
              <a:tr h="1726758">
                <a:tc>
                  <a:txBody>
                    <a:bodyPr/>
                    <a:lstStyle/>
                    <a:p>
                      <a:pPr algn="ctr"/>
                      <a:r>
                        <a:rPr lang="en-GB" sz="1400" b="1" u="sng" kern="1200" dirty="0">
                          <a:solidFill>
                            <a:schemeClr val="dk1"/>
                          </a:solidFill>
                          <a:effectLst/>
                          <a:latin typeface="+mn-lt"/>
                          <a:ea typeface="+mn-ea"/>
                          <a:cs typeface="+mn-cs"/>
                        </a:rPr>
                        <a:t>Equipment needed</a:t>
                      </a:r>
                    </a:p>
                    <a:p>
                      <a:pPr algn="ctr"/>
                      <a:endParaRPr lang="en-GB" sz="1400" b="1" u="sng" kern="1200" dirty="0">
                        <a:solidFill>
                          <a:schemeClr val="dk1"/>
                        </a:solidFill>
                        <a:effectLst/>
                        <a:latin typeface="+mn-lt"/>
                        <a:ea typeface="+mn-ea"/>
                        <a:cs typeface="+mn-cs"/>
                      </a:endParaRPr>
                    </a:p>
                    <a:p>
                      <a:pPr algn="ctr"/>
                      <a:r>
                        <a:rPr lang="en-GB" sz="1400" b="0" u="none" kern="1200" dirty="0">
                          <a:solidFill>
                            <a:schemeClr val="dk1"/>
                          </a:solidFill>
                          <a:effectLst/>
                          <a:latin typeface="+mn-lt"/>
                          <a:ea typeface="+mn-ea"/>
                          <a:cs typeface="+mn-cs"/>
                        </a:rPr>
                        <a:t>Stop watch or any timer</a:t>
                      </a:r>
                    </a:p>
                    <a:p>
                      <a:pPr algn="ctr"/>
                      <a:r>
                        <a:rPr lang="en-US" sz="1400" b="0" u="none" kern="1200" dirty="0">
                          <a:solidFill>
                            <a:schemeClr val="dk1"/>
                          </a:solidFill>
                          <a:effectLst/>
                          <a:latin typeface="+mn-lt"/>
                          <a:ea typeface="+mn-ea"/>
                          <a:cs typeface="+mn-cs"/>
                        </a:rPr>
                        <a:t>Start line and finish line.</a:t>
                      </a:r>
                      <a:endParaRPr lang="en-GB" sz="1400" b="0" u="none"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3374173"/>
                  </a:ext>
                </a:extLst>
              </a:tr>
              <a:tr h="2514925">
                <a:tc>
                  <a:txBody>
                    <a:bodyPr/>
                    <a:lstStyle/>
                    <a:p>
                      <a:pPr algn="ctr"/>
                      <a:r>
                        <a:rPr lang="en-GB" sz="1400" b="1" u="sng" kern="1200" dirty="0">
                          <a:solidFill>
                            <a:schemeClr val="dk1"/>
                          </a:solidFill>
                          <a:effectLst/>
                          <a:latin typeface="+mn-lt"/>
                          <a:ea typeface="+mn-ea"/>
                          <a:cs typeface="+mn-cs"/>
                        </a:rPr>
                        <a:t>Instructions</a:t>
                      </a:r>
                    </a:p>
                    <a:p>
                      <a:pPr algn="ctr"/>
                      <a:endParaRPr lang="en-US" sz="1400" b="1" u="sng" kern="1200" dirty="0">
                        <a:solidFill>
                          <a:schemeClr val="dk1"/>
                        </a:solidFill>
                        <a:effectLst/>
                        <a:latin typeface="+mn-lt"/>
                        <a:ea typeface="+mn-ea"/>
                        <a:cs typeface="+mn-cs"/>
                      </a:endParaRPr>
                    </a:p>
                    <a:p>
                      <a:pPr algn="ctr"/>
                      <a:r>
                        <a:rPr lang="en-US" sz="1400" b="0" u="none" kern="1200" dirty="0">
                          <a:solidFill>
                            <a:schemeClr val="dk1"/>
                          </a:solidFill>
                          <a:effectLst/>
                          <a:latin typeface="+mn-lt"/>
                          <a:ea typeface="+mn-ea"/>
                          <a:cs typeface="+mn-cs"/>
                        </a:rPr>
                        <a:t>This challenge involves</a:t>
                      </a:r>
                      <a:r>
                        <a:rPr lang="en-US" sz="1400" b="0" u="none" kern="1200" baseline="0" dirty="0">
                          <a:solidFill>
                            <a:schemeClr val="dk1"/>
                          </a:solidFill>
                          <a:effectLst/>
                          <a:latin typeface="+mn-lt"/>
                          <a:ea typeface="+mn-ea"/>
                          <a:cs typeface="+mn-cs"/>
                        </a:rPr>
                        <a:t> a 10 meter sprint.</a:t>
                      </a:r>
                    </a:p>
                    <a:p>
                      <a:pPr algn="ctr"/>
                      <a:endParaRPr lang="en-US" sz="1400" b="0" u="none" kern="1200" baseline="0" dirty="0">
                        <a:solidFill>
                          <a:schemeClr val="dk1"/>
                        </a:solidFill>
                        <a:effectLst/>
                        <a:latin typeface="+mn-lt"/>
                        <a:ea typeface="+mn-ea"/>
                        <a:cs typeface="+mn-cs"/>
                      </a:endParaRPr>
                    </a:p>
                    <a:p>
                      <a:pPr algn="ctr"/>
                      <a:r>
                        <a:rPr lang="en-US" sz="1400" b="0" u="none" kern="1200" baseline="0" dirty="0">
                          <a:solidFill>
                            <a:schemeClr val="dk1"/>
                          </a:solidFill>
                          <a:effectLst/>
                          <a:latin typeface="+mn-lt"/>
                          <a:ea typeface="+mn-ea"/>
                          <a:cs typeface="+mn-cs"/>
                        </a:rPr>
                        <a:t>Mark out the course in the garden, or at a safe open space (park/field) etc. </a:t>
                      </a:r>
                    </a:p>
                    <a:p>
                      <a:pPr algn="ctr"/>
                      <a:r>
                        <a:rPr lang="en-US" sz="1400" b="0" u="none" kern="1200" baseline="0" dirty="0">
                          <a:solidFill>
                            <a:schemeClr val="dk1"/>
                          </a:solidFill>
                          <a:effectLst/>
                          <a:latin typeface="+mn-lt"/>
                          <a:ea typeface="+mn-ea"/>
                          <a:cs typeface="+mn-cs"/>
                        </a:rPr>
                        <a:t>Get ready, set and go …………</a:t>
                      </a:r>
                    </a:p>
                    <a:p>
                      <a:pPr algn="ctr"/>
                      <a:endParaRPr lang="en-US" sz="1400" b="0" u="none" kern="1200" baseline="0" dirty="0">
                        <a:solidFill>
                          <a:schemeClr val="dk1"/>
                        </a:solidFill>
                        <a:effectLst/>
                        <a:latin typeface="+mn-lt"/>
                        <a:ea typeface="+mn-ea"/>
                        <a:cs typeface="+mn-cs"/>
                      </a:endParaRPr>
                    </a:p>
                    <a:p>
                      <a:pPr algn="ctr"/>
                      <a:r>
                        <a:rPr lang="en-US" sz="1400" b="0" u="none" kern="1200" baseline="0" dirty="0">
                          <a:solidFill>
                            <a:schemeClr val="dk1"/>
                          </a:solidFill>
                          <a:effectLst/>
                          <a:latin typeface="+mn-lt"/>
                          <a:ea typeface="+mn-ea"/>
                          <a:cs typeface="+mn-cs"/>
                        </a:rPr>
                        <a:t>Can you beat your Mums / Dads / Brothers or Sisters time?</a:t>
                      </a:r>
                      <a:endParaRPr lang="en-GB" sz="1400" b="0" u="none" kern="1200" dirty="0">
                        <a:solidFill>
                          <a:schemeClr val="dk1"/>
                        </a:solidFill>
                        <a:effectLst/>
                        <a:latin typeface="+mn-lt"/>
                        <a:ea typeface="+mn-ea"/>
                        <a:cs typeface="+mn-cs"/>
                      </a:endParaRPr>
                    </a:p>
                    <a:p>
                      <a:pPr algn="ctr"/>
                      <a:endParaRPr lang="en-GB"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8753069"/>
                  </a:ext>
                </a:extLst>
              </a:tr>
            </a:tbl>
          </a:graphicData>
        </a:graphic>
      </p:graphicFrame>
      <p:pic>
        <p:nvPicPr>
          <p:cNvPr id="6" name="Picture 5" descr="A picture containing clipart&#10;&#10;Description automatically generated">
            <a:extLst>
              <a:ext uri="{FF2B5EF4-FFF2-40B4-BE49-F238E27FC236}">
                <a16:creationId xmlns:a16="http://schemas.microsoft.com/office/drawing/2014/main" id="{55DB4631-8126-4D40-9043-408C978E9C0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74134" y="87796"/>
            <a:ext cx="823292" cy="906118"/>
          </a:xfrm>
          <a:prstGeom prst="rect">
            <a:avLst/>
          </a:prstGeom>
          <a:noFill/>
        </p:spPr>
      </p:pic>
      <p:sp>
        <p:nvSpPr>
          <p:cNvPr id="7" name="TextBox 6">
            <a:extLst>
              <a:ext uri="{FF2B5EF4-FFF2-40B4-BE49-F238E27FC236}">
                <a16:creationId xmlns:a16="http://schemas.microsoft.com/office/drawing/2014/main" id="{4890DC52-05BF-44F0-8495-C711AF621123}"/>
              </a:ext>
            </a:extLst>
          </p:cNvPr>
          <p:cNvSpPr txBox="1"/>
          <p:nvPr/>
        </p:nvSpPr>
        <p:spPr>
          <a:xfrm>
            <a:off x="2597427" y="217690"/>
            <a:ext cx="7593496" cy="646331"/>
          </a:xfrm>
          <a:prstGeom prst="rect">
            <a:avLst/>
          </a:prstGeom>
          <a:noFill/>
        </p:spPr>
        <p:txBody>
          <a:bodyPr wrap="square" rtlCol="0">
            <a:spAutoFit/>
          </a:bodyPr>
          <a:lstStyle/>
          <a:p>
            <a:pPr algn="ctr"/>
            <a:r>
              <a:rPr lang="en-GB" b="1" dirty="0">
                <a:solidFill>
                  <a:srgbClr val="002060"/>
                </a:solidFill>
              </a:rPr>
              <a:t>Durham &amp; Chester-Le-Street School Sport Partnership </a:t>
            </a:r>
          </a:p>
          <a:p>
            <a:pPr algn="ctr"/>
            <a:r>
              <a:rPr lang="en-US" b="1" dirty="0">
                <a:solidFill>
                  <a:srgbClr val="002060"/>
                </a:solidFill>
              </a:rPr>
              <a:t> Challenges especially for Nursery and Reception children.</a:t>
            </a:r>
            <a:endParaRPr lang="en-GB" b="1" dirty="0">
              <a:solidFill>
                <a:srgbClr val="002060"/>
              </a:solidFill>
            </a:endParaRPr>
          </a:p>
        </p:txBody>
      </p:sp>
    </p:spTree>
    <p:extLst>
      <p:ext uri="{BB962C8B-B14F-4D97-AF65-F5344CB8AC3E}">
        <p14:creationId xmlns:p14="http://schemas.microsoft.com/office/powerpoint/2010/main" val="3253416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73CB652-7221-4891-8CB8-0CDFE22A4F8E}"/>
              </a:ext>
            </a:extLst>
          </p:cNvPr>
          <p:cNvSpPr>
            <a:spLocks noGrp="1"/>
          </p:cNvSpPr>
          <p:nvPr>
            <p:ph type="subTitle" idx="1"/>
          </p:nvPr>
        </p:nvSpPr>
        <p:spPr>
          <a:xfrm>
            <a:off x="132522" y="132521"/>
            <a:ext cx="11900452" cy="6612835"/>
          </a:xfrm>
        </p:spPr>
        <p:txBody>
          <a:bodyPr/>
          <a:lstStyle/>
          <a:p>
            <a:endParaRPr lang="en-GB" dirty="0"/>
          </a:p>
        </p:txBody>
      </p:sp>
      <p:pic>
        <p:nvPicPr>
          <p:cNvPr id="9" name="Picture 8" descr="A screenshot of a cell phone&#10;&#10;Description automatically generated">
            <a:extLst>
              <a:ext uri="{FF2B5EF4-FFF2-40B4-BE49-F238E27FC236}">
                <a16:creationId xmlns:a16="http://schemas.microsoft.com/office/drawing/2014/main" id="{C1C62C87-0786-4493-96F2-415367F060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27" y="239151"/>
            <a:ext cx="11770376" cy="6486328"/>
          </a:xfrm>
          <a:prstGeom prst="rect">
            <a:avLst/>
          </a:prstGeom>
        </p:spPr>
      </p:pic>
    </p:spTree>
    <p:extLst>
      <p:ext uri="{BB962C8B-B14F-4D97-AF65-F5344CB8AC3E}">
        <p14:creationId xmlns:p14="http://schemas.microsoft.com/office/powerpoint/2010/main" val="603562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clipart&#10;&#10;Description automatically generated">
            <a:extLst>
              <a:ext uri="{FF2B5EF4-FFF2-40B4-BE49-F238E27FC236}">
                <a16:creationId xmlns:a16="http://schemas.microsoft.com/office/drawing/2014/main" id="{55DB4631-8126-4D40-9043-408C978E9C0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74134" y="87796"/>
            <a:ext cx="823292" cy="906118"/>
          </a:xfrm>
          <a:prstGeom prst="rect">
            <a:avLst/>
          </a:prstGeom>
          <a:noFill/>
        </p:spPr>
      </p:pic>
      <p:sp>
        <p:nvSpPr>
          <p:cNvPr id="7" name="TextBox 6">
            <a:extLst>
              <a:ext uri="{FF2B5EF4-FFF2-40B4-BE49-F238E27FC236}">
                <a16:creationId xmlns:a16="http://schemas.microsoft.com/office/drawing/2014/main" id="{4890DC52-05BF-44F0-8495-C711AF621123}"/>
              </a:ext>
            </a:extLst>
          </p:cNvPr>
          <p:cNvSpPr txBox="1"/>
          <p:nvPr/>
        </p:nvSpPr>
        <p:spPr>
          <a:xfrm>
            <a:off x="2597427" y="217690"/>
            <a:ext cx="7593496" cy="646331"/>
          </a:xfrm>
          <a:prstGeom prst="rect">
            <a:avLst/>
          </a:prstGeom>
          <a:noFill/>
        </p:spPr>
        <p:txBody>
          <a:bodyPr wrap="square" rtlCol="0">
            <a:spAutoFit/>
          </a:bodyPr>
          <a:lstStyle/>
          <a:p>
            <a:pPr algn="ctr"/>
            <a:r>
              <a:rPr lang="en-GB" b="1" dirty="0">
                <a:solidFill>
                  <a:srgbClr val="002060"/>
                </a:solidFill>
              </a:rPr>
              <a:t>Durham &amp; Chester-Le-Street School Sport Partnership </a:t>
            </a:r>
          </a:p>
          <a:p>
            <a:pPr algn="ctr"/>
            <a:r>
              <a:rPr lang="en-US" b="1" dirty="0">
                <a:solidFill>
                  <a:srgbClr val="002060"/>
                </a:solidFill>
              </a:rPr>
              <a:t> Challenges especially for Nursery and Reception children.</a:t>
            </a:r>
            <a:endParaRPr lang="en-GB" b="1" dirty="0">
              <a:solidFill>
                <a:srgbClr val="002060"/>
              </a:solidFill>
            </a:endParaRPr>
          </a:p>
        </p:txBody>
      </p:sp>
      <p:graphicFrame>
        <p:nvGraphicFramePr>
          <p:cNvPr id="5" name="Content Placeholder 3">
            <a:extLst>
              <a:ext uri="{FF2B5EF4-FFF2-40B4-BE49-F238E27FC236}">
                <a16:creationId xmlns:a16="http://schemas.microsoft.com/office/drawing/2014/main" id="{F858265E-6DC4-4FA6-9665-326C51E2AF2C}"/>
              </a:ext>
            </a:extLst>
          </p:cNvPr>
          <p:cNvGraphicFramePr>
            <a:graphicFrameLocks/>
          </p:cNvGraphicFramePr>
          <p:nvPr>
            <p:extLst>
              <p:ext uri="{D42A27DB-BD31-4B8C-83A1-F6EECF244321}">
                <p14:modId xmlns:p14="http://schemas.microsoft.com/office/powerpoint/2010/main" val="1653902458"/>
              </p:ext>
            </p:extLst>
          </p:nvPr>
        </p:nvGraphicFramePr>
        <p:xfrm>
          <a:off x="1510748" y="1825625"/>
          <a:ext cx="9064486" cy="4526605"/>
        </p:xfrm>
        <a:graphic>
          <a:graphicData uri="http://schemas.openxmlformats.org/drawingml/2006/table">
            <a:tbl>
              <a:tblPr firstRow="1" bandRow="1">
                <a:tableStyleId>{5C22544A-7EE6-4342-B048-85BDC9FD1C3A}</a:tableStyleId>
              </a:tblPr>
              <a:tblGrid>
                <a:gridCol w="9064486">
                  <a:extLst>
                    <a:ext uri="{9D8B030D-6E8A-4147-A177-3AD203B41FA5}">
                      <a16:colId xmlns:a16="http://schemas.microsoft.com/office/drawing/2014/main" val="505522246"/>
                    </a:ext>
                  </a:extLst>
                </a:gridCol>
              </a:tblGrid>
              <a:tr h="359275">
                <a:tc>
                  <a:txBody>
                    <a:bodyPr/>
                    <a:lstStyle/>
                    <a:p>
                      <a:pPr algn="ctr"/>
                      <a:r>
                        <a:rPr lang="en-GB" dirty="0">
                          <a:solidFill>
                            <a:srgbClr val="FFFF00"/>
                          </a:solidFill>
                        </a:rPr>
                        <a:t>Activity Card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extLst>
                  <a:ext uri="{0D108BD9-81ED-4DB2-BD59-A6C34878D82A}">
                    <a16:rowId xmlns:a16="http://schemas.microsoft.com/office/drawing/2014/main" val="2515334177"/>
                  </a:ext>
                </a:extLst>
              </a:tr>
              <a:tr h="6201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u="none" kern="1200" dirty="0">
                          <a:solidFill>
                            <a:schemeClr val="dk1"/>
                          </a:solidFill>
                          <a:effectLst/>
                          <a:latin typeface="+mn-lt"/>
                          <a:ea typeface="+mn-ea"/>
                          <a:cs typeface="+mn-cs"/>
                        </a:rPr>
                        <a:t>  </a:t>
                      </a:r>
                      <a:r>
                        <a:rPr lang="en-US" sz="1800" b="1" u="none" kern="1200" dirty="0">
                          <a:solidFill>
                            <a:srgbClr val="002060"/>
                          </a:solidFill>
                          <a:effectLst/>
                          <a:latin typeface="+mn-lt"/>
                          <a:ea typeface="+mn-ea"/>
                          <a:cs typeface="+mn-cs"/>
                        </a:rPr>
                        <a:t>Long</a:t>
                      </a:r>
                      <a:r>
                        <a:rPr lang="en-US" sz="1800" b="1" u="none" kern="1200" baseline="0" dirty="0">
                          <a:solidFill>
                            <a:srgbClr val="002060"/>
                          </a:solidFill>
                          <a:effectLst/>
                          <a:latin typeface="+mn-lt"/>
                          <a:ea typeface="+mn-ea"/>
                          <a:cs typeface="+mn-cs"/>
                        </a:rPr>
                        <a:t> jump</a:t>
                      </a:r>
                      <a:endParaRPr lang="en-GB" sz="1800" kern="1200" dirty="0">
                        <a:solidFill>
                          <a:schemeClr val="dk1"/>
                        </a:solidFill>
                        <a:effectLst/>
                        <a:latin typeface="+mn-lt"/>
                        <a:ea typeface="+mn-ea"/>
                        <a:cs typeface="+mn-cs"/>
                      </a:endParaRPr>
                    </a:p>
                    <a:p>
                      <a:pPr algn="ctr"/>
                      <a:endParaRPr lang="en-GB"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91960539"/>
                  </a:ext>
                </a:extLst>
              </a:tr>
              <a:tr h="985161">
                <a:tc>
                  <a:txBody>
                    <a:bodyPr/>
                    <a:lstStyle/>
                    <a:p>
                      <a:pPr algn="ctr"/>
                      <a:r>
                        <a:rPr lang="en-GB" sz="1400" b="1" u="sng" kern="1200" dirty="0">
                          <a:solidFill>
                            <a:schemeClr val="dk1"/>
                          </a:solidFill>
                          <a:effectLst/>
                          <a:latin typeface="+mn-lt"/>
                          <a:ea typeface="+mn-ea"/>
                          <a:cs typeface="+mn-cs"/>
                        </a:rPr>
                        <a:t>Equipment needed</a:t>
                      </a:r>
                    </a:p>
                    <a:p>
                      <a:pPr algn="ctr"/>
                      <a:endParaRPr lang="en-US" sz="1400" b="1" u="sng" kern="1200" dirty="0">
                        <a:solidFill>
                          <a:schemeClr val="dk1"/>
                        </a:solidFill>
                        <a:effectLst/>
                        <a:latin typeface="+mn-lt"/>
                        <a:ea typeface="+mn-ea"/>
                        <a:cs typeface="+mn-cs"/>
                      </a:endParaRPr>
                    </a:p>
                    <a:p>
                      <a:pPr algn="ctr"/>
                      <a:r>
                        <a:rPr lang="en-US" sz="1400" b="0" u="none" kern="1200" dirty="0">
                          <a:solidFill>
                            <a:schemeClr val="dk1"/>
                          </a:solidFill>
                          <a:effectLst/>
                          <a:latin typeface="+mn-lt"/>
                          <a:ea typeface="+mn-ea"/>
                          <a:cs typeface="+mn-cs"/>
                        </a:rPr>
                        <a:t>A start line and a measuring tape</a:t>
                      </a:r>
                      <a:endParaRPr lang="en-GB" sz="1400" b="0" u="none" kern="1200" dirty="0">
                        <a:solidFill>
                          <a:schemeClr val="dk1"/>
                        </a:solidFill>
                        <a:effectLst/>
                        <a:latin typeface="+mn-lt"/>
                        <a:ea typeface="+mn-ea"/>
                        <a:cs typeface="+mn-cs"/>
                      </a:endParaRPr>
                    </a:p>
                    <a:p>
                      <a:pPr algn="ctr"/>
                      <a:endParaRPr lang="en-GB"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3027746"/>
                  </a:ext>
                </a:extLst>
              </a:tr>
              <a:tr h="2514925">
                <a:tc>
                  <a:txBody>
                    <a:bodyPr/>
                    <a:lstStyle/>
                    <a:p>
                      <a:pPr algn="ctr"/>
                      <a:r>
                        <a:rPr lang="en-GB" sz="1400" b="1" u="sng" kern="1200" dirty="0">
                          <a:solidFill>
                            <a:schemeClr val="dk1"/>
                          </a:solidFill>
                          <a:effectLst/>
                          <a:latin typeface="+mn-lt"/>
                          <a:ea typeface="+mn-ea"/>
                          <a:cs typeface="+mn-cs"/>
                        </a:rPr>
                        <a:t>Instructions</a:t>
                      </a:r>
                    </a:p>
                    <a:p>
                      <a:pPr algn="ctr"/>
                      <a:endParaRPr lang="en-GB" sz="1400" kern="1200" dirty="0">
                        <a:solidFill>
                          <a:schemeClr val="dk1"/>
                        </a:solidFill>
                        <a:effectLst/>
                        <a:latin typeface="+mn-lt"/>
                        <a:ea typeface="+mn-ea"/>
                        <a:cs typeface="+mn-cs"/>
                      </a:endParaRPr>
                    </a:p>
                    <a:p>
                      <a:pPr algn="ctr"/>
                      <a:r>
                        <a:rPr lang="en-US" sz="1400" b="0" dirty="0">
                          <a:solidFill>
                            <a:schemeClr val="tx1"/>
                          </a:solidFill>
                        </a:rPr>
                        <a:t>Stand</a:t>
                      </a:r>
                      <a:r>
                        <a:rPr lang="en-US" sz="1400" b="0" baseline="0" dirty="0">
                          <a:solidFill>
                            <a:schemeClr val="tx1"/>
                          </a:solidFill>
                        </a:rPr>
                        <a:t> with two feet behind the starting line. Swing your arms backwards and forwards and bend your knees a little bit.</a:t>
                      </a:r>
                    </a:p>
                    <a:p>
                      <a:pPr algn="ctr"/>
                      <a:r>
                        <a:rPr lang="en-US" sz="1400" b="0" baseline="0" dirty="0">
                          <a:solidFill>
                            <a:schemeClr val="tx1"/>
                          </a:solidFill>
                        </a:rPr>
                        <a:t>When you are ready jump forwards as far as you can.</a:t>
                      </a:r>
                    </a:p>
                    <a:p>
                      <a:pPr algn="ctr"/>
                      <a:r>
                        <a:rPr lang="en-US" sz="1400" b="0" baseline="0" dirty="0">
                          <a:solidFill>
                            <a:schemeClr val="tx1"/>
                          </a:solidFill>
                        </a:rPr>
                        <a:t>Don’t fall over though!</a:t>
                      </a:r>
                    </a:p>
                    <a:p>
                      <a:pPr algn="ctr"/>
                      <a:endParaRPr lang="en-US" sz="1400" b="0" baseline="0" dirty="0">
                        <a:solidFill>
                          <a:schemeClr val="tx1"/>
                        </a:solidFill>
                      </a:endParaRPr>
                    </a:p>
                    <a:p>
                      <a:pPr algn="ctr"/>
                      <a:r>
                        <a:rPr lang="en-US" sz="1400" b="0" baseline="0" dirty="0">
                          <a:solidFill>
                            <a:schemeClr val="tx1"/>
                          </a:solidFill>
                        </a:rPr>
                        <a:t>Look at how far you jumped……  Is it really far? Have another go and see if you can beat your record.</a:t>
                      </a:r>
                      <a:endParaRPr lang="en-GB"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558358"/>
                  </a:ext>
                </a:extLst>
              </a:tr>
            </a:tbl>
          </a:graphicData>
        </a:graphic>
      </p:graphicFrame>
    </p:spTree>
    <p:extLst>
      <p:ext uri="{BB962C8B-B14F-4D97-AF65-F5344CB8AC3E}">
        <p14:creationId xmlns:p14="http://schemas.microsoft.com/office/powerpoint/2010/main" val="2516524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1E4A1-B8FC-4E26-9609-7E86DEEE1720}"/>
              </a:ext>
            </a:extLst>
          </p:cNvPr>
          <p:cNvSpPr>
            <a:spLocks noGrp="1"/>
          </p:cNvSpPr>
          <p:nvPr>
            <p:ph type="title"/>
          </p:nvPr>
        </p:nvSpPr>
        <p:spPr>
          <a:xfrm>
            <a:off x="838200" y="-141312"/>
            <a:ext cx="10515600" cy="1325563"/>
          </a:xfrm>
        </p:spPr>
        <p:txBody>
          <a:bodyPr>
            <a:normAutofit/>
          </a:bodyPr>
          <a:lstStyle/>
          <a:p>
            <a:r>
              <a:rPr lang="en-GB" dirty="0"/>
              <a:t>Puzzle Example </a:t>
            </a:r>
            <a:r>
              <a:rPr lang="en-GB" sz="1600" dirty="0"/>
              <a:t>(print two copies of the picture below, cut one of the pictures up into big pieces and ask your son/daughter to put the picture back together)  Extension activity-hide the puzzle pieces around a room</a:t>
            </a:r>
          </a:p>
        </p:txBody>
      </p:sp>
      <p:pic>
        <p:nvPicPr>
          <p:cNvPr id="3074" name="Picture 2" descr="Kids Sports Cartoons Images, Stock Photos &amp; Vectors | Shutterstock">
            <a:extLst>
              <a:ext uri="{FF2B5EF4-FFF2-40B4-BE49-F238E27FC236}">
                <a16:creationId xmlns:a16="http://schemas.microsoft.com/office/drawing/2014/main" id="{BAD4A36D-7D84-4C15-A7C6-34F77FADDCF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34330" y="1184251"/>
            <a:ext cx="8274237" cy="5673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969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D4BE6-1EC8-452F-886D-8CBD3221060C}"/>
              </a:ext>
            </a:extLst>
          </p:cNvPr>
          <p:cNvSpPr>
            <a:spLocks noGrp="1"/>
          </p:cNvSpPr>
          <p:nvPr>
            <p:ph type="ctrTitle"/>
          </p:nvPr>
        </p:nvSpPr>
        <p:spPr>
          <a:xfrm>
            <a:off x="140677" y="112542"/>
            <a:ext cx="11859065" cy="6597747"/>
          </a:xfrm>
        </p:spPr>
        <p:txBody>
          <a:bodyPr/>
          <a:lstStyle/>
          <a:p>
            <a:endParaRPr lang="en-GB" dirty="0"/>
          </a:p>
        </p:txBody>
      </p:sp>
      <p:pic>
        <p:nvPicPr>
          <p:cNvPr id="5" name="Picture 4" descr="A screenshot of a cell phone&#10;&#10;Description automatically generated">
            <a:extLst>
              <a:ext uri="{FF2B5EF4-FFF2-40B4-BE49-F238E27FC236}">
                <a16:creationId xmlns:a16="http://schemas.microsoft.com/office/drawing/2014/main" id="{569B8FB2-C8C4-46F3-85A4-43BA53BA04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437" y="295423"/>
            <a:ext cx="11226018" cy="6414866"/>
          </a:xfrm>
          <a:prstGeom prst="rect">
            <a:avLst/>
          </a:prstGeom>
        </p:spPr>
      </p:pic>
    </p:spTree>
    <p:extLst>
      <p:ext uri="{BB962C8B-B14F-4D97-AF65-F5344CB8AC3E}">
        <p14:creationId xmlns:p14="http://schemas.microsoft.com/office/powerpoint/2010/main" val="7069603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761</Words>
  <Application>Microsoft Office PowerPoint</Application>
  <PresentationFormat>Widescreen</PresentationFormat>
  <Paragraphs>106</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Aharoni</vt:lpstr>
      <vt:lpstr>Arial</vt:lpstr>
      <vt:lpstr>Calibri</vt:lpstr>
      <vt:lpstr>Calibri Light</vt:lpstr>
      <vt:lpstr>Office Theme</vt:lpstr>
      <vt:lpstr>We all know the benefits of being physically active .  When times are tough and it is difficult to get outdoors, it can be quite tricky to come up with ideas to keep the children occupied and active.  With modern technology, there are numerous websites available to support physical activity at home; not just for children, but for the whole family.  Most activities only take around 5-30 minutes to complete, so it can fit easily into the day.  Here are some ideas and resources we think you might find useful placed in a weekly activity timetable.  You can adapt the timetable to suit your own needs!  If you have any further activities you recommend, please let us know and we can share them with everyone else.  </vt:lpstr>
      <vt:lpstr>        Durham &amp; CLS School Games – Physical Activity Timetable  Week 1 – Key Stage 1 (Year 1 &amp; 2) </vt:lpstr>
      <vt:lpstr>PowerPoint Presentation</vt:lpstr>
      <vt:lpstr>PowerPoint Presentation</vt:lpstr>
      <vt:lpstr>PowerPoint Presentation</vt:lpstr>
      <vt:lpstr>PowerPoint Presentation</vt:lpstr>
      <vt:lpstr>PowerPoint Presentation</vt:lpstr>
      <vt:lpstr>Puzzle Example (print two copies of the picture below, cut one of the pictures up into big pieces and ask your son/daughter to put the picture back together)  Extension activity-hide the puzzle pieces around a room</vt:lpstr>
      <vt:lpstr>PowerPoint Presentation</vt:lpstr>
      <vt:lpstr>Example Game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all know the benefits of being physically active .  When times are tough and it is difficult to get outdoors, it can be quite tricky to come up with ideas to keep the children occupied and active.  With modern technology, there are numerous websites available to support physical activity at home; not just for children, but for the whole family.  Most activities only take around 5-30 minutes to complete, so it can fit easily into the day.  Here are some ideas and resources we think you might find useful placed in a weekly activity timetable.  You can adapt the timetable to suit your own needs!  If you have any further activities you recommend, please let us know and we can share them with everyone else.  </dc:title>
  <dc:creator>Chris Boundy</dc:creator>
  <cp:lastModifiedBy>Emma Nichol</cp:lastModifiedBy>
  <cp:revision>3</cp:revision>
  <dcterms:created xsi:type="dcterms:W3CDTF">2020-06-04T11:59:58Z</dcterms:created>
  <dcterms:modified xsi:type="dcterms:W3CDTF">2020-06-24T12:22:15Z</dcterms:modified>
</cp:coreProperties>
</file>