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CB8A57-16E1-49D7-A4CB-DC597B882A1A}" v="3" dt="2020-04-16T07:47:11.1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FAF6-7CDC-4FE7-8FF9-DF19FC8BB7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9EEF-2D07-4DD1-B155-C75C56009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46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FAF6-7CDC-4FE7-8FF9-DF19FC8BB7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9EEF-2D07-4DD1-B155-C75C56009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05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FAF6-7CDC-4FE7-8FF9-DF19FC8BB7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9EEF-2D07-4DD1-B155-C75C56009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749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FAF6-7CDC-4FE7-8FF9-DF19FC8BB7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9EEF-2D07-4DD1-B155-C75C56009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57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FAF6-7CDC-4FE7-8FF9-DF19FC8BB7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9EEF-2D07-4DD1-B155-C75C56009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436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FAF6-7CDC-4FE7-8FF9-DF19FC8BB7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9EEF-2D07-4DD1-B155-C75C56009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35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FAF6-7CDC-4FE7-8FF9-DF19FC8BB7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9EEF-2D07-4DD1-B155-C75C56009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357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FAF6-7CDC-4FE7-8FF9-DF19FC8BB7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9EEF-2D07-4DD1-B155-C75C56009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916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FAF6-7CDC-4FE7-8FF9-DF19FC8BB7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9EEF-2D07-4DD1-B155-C75C56009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200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FAF6-7CDC-4FE7-8FF9-DF19FC8BB7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9EEF-2D07-4DD1-B155-C75C56009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091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9FAF6-7CDC-4FE7-8FF9-DF19FC8BB7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9EEF-2D07-4DD1-B155-C75C56009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4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9FAF6-7CDC-4FE7-8FF9-DF19FC8BB76B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29EEF-2D07-4DD1-B155-C75C56009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42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5660C31-353F-4E34-ABBF-C76295E6E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889996"/>
              </p:ext>
            </p:extLst>
          </p:nvPr>
        </p:nvGraphicFramePr>
        <p:xfrm>
          <a:off x="330475" y="1046922"/>
          <a:ext cx="8483049" cy="6011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7683">
                  <a:extLst>
                    <a:ext uri="{9D8B030D-6E8A-4147-A177-3AD203B41FA5}">
                      <a16:colId xmlns:a16="http://schemas.microsoft.com/office/drawing/2014/main" val="2884591664"/>
                    </a:ext>
                  </a:extLst>
                </a:gridCol>
                <a:gridCol w="2827683">
                  <a:extLst>
                    <a:ext uri="{9D8B030D-6E8A-4147-A177-3AD203B41FA5}">
                      <a16:colId xmlns:a16="http://schemas.microsoft.com/office/drawing/2014/main" val="262641145"/>
                    </a:ext>
                  </a:extLst>
                </a:gridCol>
                <a:gridCol w="2827683">
                  <a:extLst>
                    <a:ext uri="{9D8B030D-6E8A-4147-A177-3AD203B41FA5}">
                      <a16:colId xmlns:a16="http://schemas.microsoft.com/office/drawing/2014/main" val="1829200508"/>
                    </a:ext>
                  </a:extLst>
                </a:gridCol>
              </a:tblGrid>
              <a:tr h="359275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rgbClr val="FFFF00"/>
                          </a:solidFill>
                        </a:rPr>
                        <a:t>Activity Card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rgbClr val="FFFF00"/>
                          </a:solidFill>
                        </a:rPr>
                        <a:t>Activity Card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rgbClr val="FFFF00"/>
                          </a:solidFill>
                        </a:rPr>
                        <a:t>Activity Card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956495"/>
                  </a:ext>
                </a:extLst>
              </a:tr>
              <a:tr h="6201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Thrower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Balancer     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Bouncer  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b="1" i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51029626"/>
                  </a:ext>
                </a:extLst>
              </a:tr>
              <a:tr h="2155650">
                <a:tc>
                  <a:txBody>
                    <a:bodyPr/>
                    <a:lstStyle/>
                    <a:p>
                      <a:r>
                        <a:rPr lang="en-GB" sz="14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Equipment needed</a:t>
                      </a:r>
                    </a:p>
                    <a:p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Rubber lines for starting line.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Lightweight ball.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Cones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Measuring tape</a:t>
                      </a:r>
                    </a:p>
                    <a:p>
                      <a:endParaRPr lang="en-GB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Equipment needed</a:t>
                      </a:r>
                    </a:p>
                    <a:p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stop watch or anything to time the activity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spot</a:t>
                      </a:r>
                    </a:p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Equipment needed</a:t>
                      </a:r>
                    </a:p>
                    <a:p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Large teddy to make a speed bounce mat or a line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stop watch or way of timing 20 seconds</a:t>
                      </a:r>
                    </a:p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374173"/>
                  </a:ext>
                </a:extLst>
              </a:tr>
              <a:tr h="2514925">
                <a:tc>
                  <a:txBody>
                    <a:bodyPr/>
                    <a:lstStyle/>
                    <a:p>
                      <a:r>
                        <a:rPr lang="en-GB" sz="14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Instructions</a:t>
                      </a:r>
                    </a:p>
                    <a:p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 stands behind the throwing line.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Push the ball upwards and outwards (chest pass) as far as possible.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 the distance by placing a cone where it landed.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 has 3 attempts.</a:t>
                      </a:r>
                    </a:p>
                    <a:p>
                      <a:endParaRPr lang="en-GB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Instructions</a:t>
                      </a:r>
                    </a:p>
                    <a:p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Put a rubber spot on the floor. If you do not have a rubber spot you can make a spot using a cereal box.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 must balance on one leg for as long as they can.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 the children to give them a score. 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Maximum time a child can achieve is 15 seconds. 2 attempts on each leg, 4 attempts in total.</a:t>
                      </a:r>
                    </a:p>
                    <a:p>
                      <a:endParaRPr lang="en-GB" sz="13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Instructions</a:t>
                      </a:r>
                    </a:p>
                    <a:p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Put a large cuddly toy on the floor or stand next to a line.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Encourage the children to jump side to side over the teddy/line.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Parents and child both count to see how many times the child can jump side to side.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 for 20 seconds to see how many jumps they can do.</a:t>
                      </a:r>
                    </a:p>
                    <a:p>
                      <a:endParaRPr lang="en-GB" sz="1300" i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753069"/>
                  </a:ext>
                </a:extLst>
              </a:tr>
            </a:tbl>
          </a:graphicData>
        </a:graphic>
      </p:graphicFrame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55DB4631-8126-4D40-9043-408C978E9C0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34" y="87796"/>
            <a:ext cx="823292" cy="906118"/>
          </a:xfrm>
          <a:prstGeom prst="rect">
            <a:avLst/>
          </a:prstGeom>
          <a:noFill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90DC52-05BF-44F0-8495-C711AF621123}"/>
              </a:ext>
            </a:extLst>
          </p:cNvPr>
          <p:cNvSpPr txBox="1"/>
          <p:nvPr/>
        </p:nvSpPr>
        <p:spPr>
          <a:xfrm>
            <a:off x="1444487" y="217689"/>
            <a:ext cx="7222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Durham &amp; Chester-Le-Street School Sport Partnership </a:t>
            </a:r>
          </a:p>
          <a:p>
            <a:pPr algn="ctr"/>
            <a:r>
              <a:rPr lang="en-GB" b="1" dirty="0">
                <a:solidFill>
                  <a:srgbClr val="002060"/>
                </a:solidFill>
              </a:rPr>
              <a:t>Infant Agility Cards</a:t>
            </a:r>
          </a:p>
        </p:txBody>
      </p:sp>
      <p:pic>
        <p:nvPicPr>
          <p:cNvPr id="8" name="Picture 7"/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755" y="1420484"/>
            <a:ext cx="817199" cy="599905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234" y="1420484"/>
            <a:ext cx="1286376" cy="660865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468" y="1358536"/>
            <a:ext cx="672453" cy="760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416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5660C31-353F-4E34-ABBF-C76295E6E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607096"/>
              </p:ext>
            </p:extLst>
          </p:nvPr>
        </p:nvGraphicFramePr>
        <p:xfrm>
          <a:off x="330475" y="1046922"/>
          <a:ext cx="8483049" cy="583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7683">
                  <a:extLst>
                    <a:ext uri="{9D8B030D-6E8A-4147-A177-3AD203B41FA5}">
                      <a16:colId xmlns:a16="http://schemas.microsoft.com/office/drawing/2014/main" val="2884591664"/>
                    </a:ext>
                  </a:extLst>
                </a:gridCol>
                <a:gridCol w="2827683">
                  <a:extLst>
                    <a:ext uri="{9D8B030D-6E8A-4147-A177-3AD203B41FA5}">
                      <a16:colId xmlns:a16="http://schemas.microsoft.com/office/drawing/2014/main" val="262641145"/>
                    </a:ext>
                  </a:extLst>
                </a:gridCol>
                <a:gridCol w="2827683">
                  <a:extLst>
                    <a:ext uri="{9D8B030D-6E8A-4147-A177-3AD203B41FA5}">
                      <a16:colId xmlns:a16="http://schemas.microsoft.com/office/drawing/2014/main" val="1829200508"/>
                    </a:ext>
                  </a:extLst>
                </a:gridCol>
              </a:tblGrid>
              <a:tr h="345093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rgbClr val="FFFF00"/>
                          </a:solidFill>
                        </a:rPr>
                        <a:t>Activity Card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rgbClr val="FFFF00"/>
                          </a:solidFill>
                        </a:rPr>
                        <a:t>Activity Card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rgbClr val="FFFF00"/>
                          </a:solidFill>
                        </a:rPr>
                        <a:t>Activity Card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956495"/>
                  </a:ext>
                </a:extLst>
              </a:tr>
              <a:tr h="6039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Catcher 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Jumper     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Launcher  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b="1" i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51029626"/>
                  </a:ext>
                </a:extLst>
              </a:tr>
              <a:tr h="1552920">
                <a:tc>
                  <a:txBody>
                    <a:bodyPr/>
                    <a:lstStyle/>
                    <a:p>
                      <a:r>
                        <a:rPr lang="en-GB" sz="14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Equipment needed</a:t>
                      </a:r>
                    </a:p>
                    <a:p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Spot or marked out area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Large ball</a:t>
                      </a:r>
                    </a:p>
                    <a:p>
                      <a:endParaRPr lang="en-GB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Equipment needed</a:t>
                      </a:r>
                    </a:p>
                    <a:p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Jumping area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Starting line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Measuring tape or items that can measure the distance covered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Equipment needed</a:t>
                      </a:r>
                    </a:p>
                    <a:p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 cuddly toys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Measuring tape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Cones</a:t>
                      </a:r>
                    </a:p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374173"/>
                  </a:ext>
                </a:extLst>
              </a:tr>
              <a:tr h="3091462">
                <a:tc>
                  <a:txBody>
                    <a:bodyPr/>
                    <a:lstStyle/>
                    <a:p>
                      <a:r>
                        <a:rPr lang="en-GB" sz="14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Instructions</a:t>
                      </a:r>
                    </a:p>
                    <a:p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child must stand on a spot or in the designated area and complete the following routine with a large ball to receive points.</a:t>
                      </a:r>
                    </a:p>
                    <a:p>
                      <a:pPr lvl="0"/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Throw and catch</a:t>
                      </a:r>
                    </a:p>
                    <a:p>
                      <a:pPr lvl="0"/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Throw clap catch</a:t>
                      </a:r>
                    </a:p>
                    <a:p>
                      <a:pPr lvl="0"/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Throw clap x 2 catch</a:t>
                      </a:r>
                    </a:p>
                    <a:p>
                      <a:pPr lvl="0"/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Bounce catch</a:t>
                      </a:r>
                    </a:p>
                    <a:p>
                      <a:pPr lvl="0"/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Bounce clap catch</a:t>
                      </a:r>
                    </a:p>
                    <a:p>
                      <a:pPr lvl="0"/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Bounce clap x2 catch</a:t>
                      </a:r>
                    </a:p>
                    <a:p>
                      <a:endParaRPr lang="en-GB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Instructions</a:t>
                      </a:r>
                    </a:p>
                    <a:p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 stands at the starting line.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sure toes are right up to the start line. 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Ask the to child to swing their arms and jump as far forward as they can.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Take a measurement from the place where the heel lands. This can be with a measuring tape, coloured pieces of paper, a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teddybear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anything else that can measure the distance. Each jumper has 3 attempts.</a:t>
                      </a:r>
                    </a:p>
                    <a:p>
                      <a:endParaRPr lang="en-GB" sz="13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Instructions</a:t>
                      </a:r>
                    </a:p>
                    <a:p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launcher stands behind the throwing line.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Standing in a sideways stance throw a teddy bear as far as possible.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Record where the teddy bear lands with a cone.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Each thrower has 3 attempts.</a:t>
                      </a:r>
                    </a:p>
                    <a:p>
                      <a:endParaRPr lang="en-GB" sz="1300" i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753069"/>
                  </a:ext>
                </a:extLst>
              </a:tr>
            </a:tbl>
          </a:graphicData>
        </a:graphic>
      </p:graphicFrame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55DB4631-8126-4D40-9043-408C978E9C0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34" y="87796"/>
            <a:ext cx="823292" cy="906118"/>
          </a:xfrm>
          <a:prstGeom prst="rect">
            <a:avLst/>
          </a:prstGeom>
          <a:noFill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90DC52-05BF-44F0-8495-C711AF621123}"/>
              </a:ext>
            </a:extLst>
          </p:cNvPr>
          <p:cNvSpPr txBox="1"/>
          <p:nvPr/>
        </p:nvSpPr>
        <p:spPr>
          <a:xfrm>
            <a:off x="1444487" y="217689"/>
            <a:ext cx="7222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Durham &amp; Chester-Le-Street School Sport Partnership </a:t>
            </a:r>
          </a:p>
          <a:p>
            <a:pPr algn="ctr"/>
            <a:r>
              <a:rPr lang="en-GB" b="1" dirty="0">
                <a:solidFill>
                  <a:srgbClr val="002060"/>
                </a:solidFill>
              </a:rPr>
              <a:t>Infant Agility Cards</a:t>
            </a:r>
          </a:p>
        </p:txBody>
      </p:sp>
      <p:pic>
        <p:nvPicPr>
          <p:cNvPr id="12" name="Picture 11"/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52" y="1428205"/>
            <a:ext cx="838970" cy="662622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057" y="1428205"/>
            <a:ext cx="792479" cy="662622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131" y="1428205"/>
            <a:ext cx="896983" cy="77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412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5660C31-353F-4E34-ABBF-C76295E6E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493017"/>
              </p:ext>
            </p:extLst>
          </p:nvPr>
        </p:nvGraphicFramePr>
        <p:xfrm>
          <a:off x="330475" y="1046922"/>
          <a:ext cx="8483049" cy="5756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7683">
                  <a:extLst>
                    <a:ext uri="{9D8B030D-6E8A-4147-A177-3AD203B41FA5}">
                      <a16:colId xmlns:a16="http://schemas.microsoft.com/office/drawing/2014/main" val="2884591664"/>
                    </a:ext>
                  </a:extLst>
                </a:gridCol>
                <a:gridCol w="2827683">
                  <a:extLst>
                    <a:ext uri="{9D8B030D-6E8A-4147-A177-3AD203B41FA5}">
                      <a16:colId xmlns:a16="http://schemas.microsoft.com/office/drawing/2014/main" val="262641145"/>
                    </a:ext>
                  </a:extLst>
                </a:gridCol>
                <a:gridCol w="2827683">
                  <a:extLst>
                    <a:ext uri="{9D8B030D-6E8A-4147-A177-3AD203B41FA5}">
                      <a16:colId xmlns:a16="http://schemas.microsoft.com/office/drawing/2014/main" val="1829200508"/>
                    </a:ext>
                  </a:extLst>
                </a:gridCol>
              </a:tblGrid>
              <a:tr h="346782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rgbClr val="FFFF00"/>
                          </a:solidFill>
                        </a:rPr>
                        <a:t>Activity Card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rgbClr val="FFFF00"/>
                          </a:solidFill>
                        </a:rPr>
                        <a:t>Activity Card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rgbClr val="FFFF00"/>
                          </a:solidFill>
                        </a:rPr>
                        <a:t>Activity Card 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956495"/>
                  </a:ext>
                </a:extLst>
              </a:tr>
              <a:tr h="606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Pitcher 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Runner     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en-US" sz="1800" b="1" u="sng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decide</a:t>
                      </a:r>
                      <a:endParaRPr lang="en-GB" sz="1800" b="1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b="1" i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51029626"/>
                  </a:ext>
                </a:extLst>
              </a:tr>
              <a:tr h="2311882">
                <a:tc>
                  <a:txBody>
                    <a:bodyPr/>
                    <a:lstStyle/>
                    <a:p>
                      <a:r>
                        <a:rPr lang="en-GB" sz="14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Equipment needed</a:t>
                      </a:r>
                    </a:p>
                    <a:p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 station set up with the equipment below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coloured hoops or storage boxes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matching coloured bean bags or cuddly toys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Starting lines made out of rubber lines, skipping rope, belt or a chalk line on the floor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Equipment needed</a:t>
                      </a:r>
                    </a:p>
                    <a:p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Running lanes made out of coloured cones (must be 5m approximately long).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Whistle.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stop watch or anything to time the activity</a:t>
                      </a:r>
                    </a:p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Equipment needed</a:t>
                      </a:r>
                    </a:p>
                    <a:p>
                      <a:endParaRPr lang="en-US" sz="1400" b="1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your own station</a:t>
                      </a:r>
                      <a:r>
                        <a:rPr lang="en-US" sz="1400" b="0" u="non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your own equipment.</a:t>
                      </a:r>
                      <a:endParaRPr lang="en-GB" b="0" u="non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374173"/>
                  </a:ext>
                </a:extLst>
              </a:tr>
              <a:tr h="2384436">
                <a:tc>
                  <a:txBody>
                    <a:bodyPr/>
                    <a:lstStyle/>
                    <a:p>
                      <a:r>
                        <a:rPr lang="en-GB" sz="14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Instructions</a:t>
                      </a:r>
                    </a:p>
                    <a:p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Invite child up to the starting line.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pitcher must throw the correct coloured bean bag into the correct coloured hoop</a:t>
                      </a:r>
                      <a:r>
                        <a:rPr lang="en-GB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box.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bean bags are not available coloured toys and storage boxes can be used. 1 point per successful throw.</a:t>
                      </a:r>
                    </a:p>
                    <a:p>
                      <a:endParaRPr lang="en-GB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Instructions</a:t>
                      </a:r>
                    </a:p>
                    <a:p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Invite child up to the running lane.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the whistle the children must run up their lane to the cone at the top, and back down to the starting line.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runner has 30seconds to run as many laps as possible.  Each time they go to top of the lane and back they earn a point.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Instructions</a:t>
                      </a:r>
                    </a:p>
                    <a:p>
                      <a:endParaRPr lang="en-US" sz="1300" i="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1300" i="0" dirty="0">
                          <a:solidFill>
                            <a:srgbClr val="002060"/>
                          </a:solidFill>
                        </a:rPr>
                        <a:t>Over to you.</a:t>
                      </a:r>
                      <a:r>
                        <a:rPr lang="en-US" sz="1300" i="0" baseline="0" dirty="0">
                          <a:solidFill>
                            <a:srgbClr val="002060"/>
                          </a:solidFill>
                        </a:rPr>
                        <a:t> Be a competition designer and create your own event. Challenge your brothers and sisters or your parents and see who is the champion.</a:t>
                      </a:r>
                    </a:p>
                    <a:p>
                      <a:endParaRPr lang="en-US" sz="1300" i="0" baseline="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1300" i="0" baseline="0" dirty="0">
                          <a:solidFill>
                            <a:srgbClr val="002060"/>
                          </a:solidFill>
                        </a:rPr>
                        <a:t>Points for creativity (max of 3)</a:t>
                      </a:r>
                    </a:p>
                    <a:p>
                      <a:r>
                        <a:rPr lang="en-US" sz="1300" i="0" baseline="0" dirty="0">
                          <a:solidFill>
                            <a:srgbClr val="002060"/>
                          </a:solidFill>
                        </a:rPr>
                        <a:t>Points </a:t>
                      </a:r>
                      <a:r>
                        <a:rPr lang="en-US" sz="1300" i="0" baseline="0">
                          <a:solidFill>
                            <a:srgbClr val="002060"/>
                          </a:solidFill>
                        </a:rPr>
                        <a:t>for determination (max of 3)</a:t>
                      </a:r>
                      <a:endParaRPr lang="en-US" sz="1300" i="0" baseline="0" dirty="0">
                        <a:solidFill>
                          <a:srgbClr val="002060"/>
                        </a:solidFill>
                      </a:endParaRPr>
                    </a:p>
                    <a:p>
                      <a:endParaRPr lang="en-US" sz="1300" i="0" baseline="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1300" i="0" baseline="0" dirty="0">
                          <a:solidFill>
                            <a:srgbClr val="002060"/>
                          </a:solidFill>
                        </a:rPr>
                        <a:t>Good luck!!</a:t>
                      </a:r>
                      <a:endParaRPr lang="en-GB" sz="1300" i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753069"/>
                  </a:ext>
                </a:extLst>
              </a:tr>
            </a:tbl>
          </a:graphicData>
        </a:graphic>
      </p:graphicFrame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55DB4631-8126-4D40-9043-408C978E9C0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34" y="87796"/>
            <a:ext cx="823292" cy="906118"/>
          </a:xfrm>
          <a:prstGeom prst="rect">
            <a:avLst/>
          </a:prstGeom>
          <a:noFill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90DC52-05BF-44F0-8495-C711AF621123}"/>
              </a:ext>
            </a:extLst>
          </p:cNvPr>
          <p:cNvSpPr txBox="1"/>
          <p:nvPr/>
        </p:nvSpPr>
        <p:spPr>
          <a:xfrm>
            <a:off x="1444487" y="217689"/>
            <a:ext cx="7222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Durham &amp; Chester-Le-Street School Sport Partnership </a:t>
            </a:r>
          </a:p>
          <a:p>
            <a:pPr algn="ctr"/>
            <a:r>
              <a:rPr lang="en-GB" b="1" dirty="0">
                <a:solidFill>
                  <a:srgbClr val="002060"/>
                </a:solidFill>
              </a:rPr>
              <a:t>Infant Agility Cards</a:t>
            </a:r>
          </a:p>
        </p:txBody>
      </p:sp>
      <p:pic>
        <p:nvPicPr>
          <p:cNvPr id="16" name="Picture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606" y="1419497"/>
            <a:ext cx="761863" cy="796562"/>
          </a:xfrm>
          <a:prstGeom prst="rect">
            <a:avLst/>
          </a:prstGeom>
        </p:spPr>
      </p:pic>
      <p:pic>
        <p:nvPicPr>
          <p:cNvPr id="17" name="Picture 1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229" y="1419497"/>
            <a:ext cx="475704" cy="710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715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580</TotalTime>
  <Words>717</Words>
  <Application>Microsoft Office PowerPoint</Application>
  <PresentationFormat>On-screen Show (4:3)</PresentationFormat>
  <Paragraphs>123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 Flintoft</dc:creator>
  <cp:lastModifiedBy>Beth Donkin</cp:lastModifiedBy>
  <cp:revision>47</cp:revision>
  <dcterms:created xsi:type="dcterms:W3CDTF">2020-03-25T10:29:49Z</dcterms:created>
  <dcterms:modified xsi:type="dcterms:W3CDTF">2020-05-05T08:55:32Z</dcterms:modified>
</cp:coreProperties>
</file>