
<file path=[Content_Types].xml><?xml version="1.0" encoding="utf-8"?>
<Types xmlns="http://schemas.openxmlformats.org/package/2006/content-types">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2" r:id="rId6"/>
    <p:sldId id="263" r:id="rId7"/>
    <p:sldId id="258" r:id="rId8"/>
    <p:sldId id="264" r:id="rId9"/>
    <p:sldId id="265" r:id="rId10"/>
  </p:sldIdLst>
  <p:sldSz cx="12192000" cy="6858000"/>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A33048-CE98-4E28-929A-186EE93E2F4F}" v="2" dt="2020-07-10T08:48:34.8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Boundy" userId="b6bc10a7ccffbd51" providerId="LiveId" clId="{21A33048-CE98-4E28-929A-186EE93E2F4F}"/>
    <pc:docChg chg="undo custSel delSld modSld sldOrd">
      <pc:chgData name="Chris Boundy" userId="b6bc10a7ccffbd51" providerId="LiveId" clId="{21A33048-CE98-4E28-929A-186EE93E2F4F}" dt="2020-07-10T08:54:24.433" v="174" actId="20577"/>
      <pc:docMkLst>
        <pc:docMk/>
      </pc:docMkLst>
      <pc:sldChg chg="delSp modSp mod">
        <pc:chgData name="Chris Boundy" userId="b6bc10a7ccffbd51" providerId="LiveId" clId="{21A33048-CE98-4E28-929A-186EE93E2F4F}" dt="2020-07-10T08:54:24.433" v="174" actId="20577"/>
        <pc:sldMkLst>
          <pc:docMk/>
          <pc:sldMk cId="3714744745" sldId="257"/>
        </pc:sldMkLst>
        <pc:graphicFrameChg chg="mod modGraphic">
          <ac:chgData name="Chris Boundy" userId="b6bc10a7ccffbd51" providerId="LiveId" clId="{21A33048-CE98-4E28-929A-186EE93E2F4F}" dt="2020-07-10T08:54:24.433" v="174" actId="20577"/>
          <ac:graphicFrameMkLst>
            <pc:docMk/>
            <pc:sldMk cId="3714744745" sldId="257"/>
            <ac:graphicFrameMk id="7" creationId="{2416A3C5-A128-4377-B5D3-15E4638521D9}"/>
          </ac:graphicFrameMkLst>
        </pc:graphicFrameChg>
        <pc:picChg chg="mod">
          <ac:chgData name="Chris Boundy" userId="b6bc10a7ccffbd51" providerId="LiveId" clId="{21A33048-CE98-4E28-929A-186EE93E2F4F}" dt="2020-07-10T08:48:45.249" v="58" actId="1076"/>
          <ac:picMkLst>
            <pc:docMk/>
            <pc:sldMk cId="3714744745" sldId="257"/>
            <ac:picMk id="21" creationId="{00000000-0000-0000-0000-000000000000}"/>
          </ac:picMkLst>
        </pc:picChg>
        <pc:picChg chg="mod">
          <ac:chgData name="Chris Boundy" userId="b6bc10a7ccffbd51" providerId="LiveId" clId="{21A33048-CE98-4E28-929A-186EE93E2F4F}" dt="2020-07-10T08:52:33.349" v="135" actId="1076"/>
          <ac:picMkLst>
            <pc:docMk/>
            <pc:sldMk cId="3714744745" sldId="257"/>
            <ac:picMk id="22" creationId="{CB8160D2-156D-426A-A66A-A85224E61BA7}"/>
          </ac:picMkLst>
        </pc:picChg>
        <pc:picChg chg="del mod">
          <ac:chgData name="Chris Boundy" userId="b6bc10a7ccffbd51" providerId="LiveId" clId="{21A33048-CE98-4E28-929A-186EE93E2F4F}" dt="2020-07-10T08:51:08.045" v="100" actId="21"/>
          <ac:picMkLst>
            <pc:docMk/>
            <pc:sldMk cId="3714744745" sldId="257"/>
            <ac:picMk id="23" creationId="{00000000-0000-0000-0000-000000000000}"/>
          </ac:picMkLst>
        </pc:picChg>
        <pc:picChg chg="mod">
          <ac:chgData name="Chris Boundy" userId="b6bc10a7ccffbd51" providerId="LiveId" clId="{21A33048-CE98-4E28-929A-186EE93E2F4F}" dt="2020-07-10T08:51:48.370" v="116" actId="1076"/>
          <ac:picMkLst>
            <pc:docMk/>
            <pc:sldMk cId="3714744745" sldId="257"/>
            <ac:picMk id="24" creationId="{00000000-0000-0000-0000-000000000000}"/>
          </ac:picMkLst>
        </pc:picChg>
        <pc:picChg chg="mod">
          <ac:chgData name="Chris Boundy" userId="b6bc10a7ccffbd51" providerId="LiveId" clId="{21A33048-CE98-4E28-929A-186EE93E2F4F}" dt="2020-07-10T08:52:52.977" v="139" actId="1076"/>
          <ac:picMkLst>
            <pc:docMk/>
            <pc:sldMk cId="3714744745" sldId="257"/>
            <ac:picMk id="25" creationId="{00000000-0000-0000-0000-000000000000}"/>
          </ac:picMkLst>
        </pc:picChg>
      </pc:sldChg>
      <pc:sldChg chg="ord">
        <pc:chgData name="Chris Boundy" userId="b6bc10a7ccffbd51" providerId="LiveId" clId="{21A33048-CE98-4E28-929A-186EE93E2F4F}" dt="2020-07-10T08:50:30.335" v="81"/>
        <pc:sldMkLst>
          <pc:docMk/>
          <pc:sldMk cId="735826482" sldId="259"/>
        </pc:sldMkLst>
      </pc:sldChg>
      <pc:sldChg chg="ord">
        <pc:chgData name="Chris Boundy" userId="b6bc10a7ccffbd51" providerId="LiveId" clId="{21A33048-CE98-4E28-929A-186EE93E2F4F}" dt="2020-07-10T08:50:32.527" v="83"/>
        <pc:sldMkLst>
          <pc:docMk/>
          <pc:sldMk cId="572518016" sldId="260"/>
        </pc:sldMkLst>
      </pc:sldChg>
      <pc:sldChg chg="del">
        <pc:chgData name="Chris Boundy" userId="b6bc10a7ccffbd51" providerId="LiveId" clId="{21A33048-CE98-4E28-929A-186EE93E2F4F}" dt="2020-07-10T08:53:27.466" v="164" actId="2696"/>
        <pc:sldMkLst>
          <pc:docMk/>
          <pc:sldMk cId="2230003290" sldId="261"/>
        </pc:sldMkLst>
      </pc:sldChg>
      <pc:sldChg chg="ord">
        <pc:chgData name="Chris Boundy" userId="b6bc10a7ccffbd51" providerId="LiveId" clId="{21A33048-CE98-4E28-929A-186EE93E2F4F}" dt="2020-07-10T08:50:45.906" v="85"/>
        <pc:sldMkLst>
          <pc:docMk/>
          <pc:sldMk cId="3550179480" sldId="262"/>
        </pc:sldMkLst>
      </pc:sldChg>
      <pc:sldChg chg="ord">
        <pc:chgData name="Chris Boundy" userId="b6bc10a7ccffbd51" providerId="LiveId" clId="{21A33048-CE98-4E28-929A-186EE93E2F4F}" dt="2020-07-10T08:53:58.813" v="170"/>
        <pc:sldMkLst>
          <pc:docMk/>
          <pc:sldMk cId="619665666" sldId="263"/>
        </pc:sldMkLst>
      </pc:sldChg>
      <pc:sldChg chg="ord">
        <pc:chgData name="Chris Boundy" userId="b6bc10a7ccffbd51" providerId="LiveId" clId="{21A33048-CE98-4E28-929A-186EE93E2F4F}" dt="2020-07-10T08:54:01.916" v="172"/>
        <pc:sldMkLst>
          <pc:docMk/>
          <pc:sldMk cId="2945416111" sldId="26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70F7C-4767-4750-B734-22B40EE1A7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AE42652-A696-4879-A2AD-0F528A0C85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D830600-B2FB-4A99-A1A9-0D71752BE66E}"/>
              </a:ext>
            </a:extLst>
          </p:cNvPr>
          <p:cNvSpPr>
            <a:spLocks noGrp="1"/>
          </p:cNvSpPr>
          <p:nvPr>
            <p:ph type="dt" sz="half" idx="10"/>
          </p:nvPr>
        </p:nvSpPr>
        <p:spPr/>
        <p:txBody>
          <a:bodyPr/>
          <a:lstStyle/>
          <a:p>
            <a:fld id="{04D113A7-FA9F-4922-A6BF-95026C255A6F}" type="datetimeFigureOut">
              <a:rPr lang="en-GB" smtClean="0"/>
              <a:t>10/07/2020</a:t>
            </a:fld>
            <a:endParaRPr lang="en-GB"/>
          </a:p>
        </p:txBody>
      </p:sp>
      <p:sp>
        <p:nvSpPr>
          <p:cNvPr id="5" name="Footer Placeholder 4">
            <a:extLst>
              <a:ext uri="{FF2B5EF4-FFF2-40B4-BE49-F238E27FC236}">
                <a16:creationId xmlns:a16="http://schemas.microsoft.com/office/drawing/2014/main" id="{3B661167-CE91-401B-A05B-A11C5B5D70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C77988-EFF7-4FDC-B2E1-9C821481AED0}"/>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1083970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7E6FE-6872-4D41-9255-361123C7878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E684AD-8C9F-468A-8573-5BBA40E86B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397540-DAD8-4CDB-872B-934DC3E1AD6C}"/>
              </a:ext>
            </a:extLst>
          </p:cNvPr>
          <p:cNvSpPr>
            <a:spLocks noGrp="1"/>
          </p:cNvSpPr>
          <p:nvPr>
            <p:ph type="dt" sz="half" idx="10"/>
          </p:nvPr>
        </p:nvSpPr>
        <p:spPr/>
        <p:txBody>
          <a:bodyPr/>
          <a:lstStyle/>
          <a:p>
            <a:fld id="{04D113A7-FA9F-4922-A6BF-95026C255A6F}" type="datetimeFigureOut">
              <a:rPr lang="en-GB" smtClean="0"/>
              <a:t>10/07/2020</a:t>
            </a:fld>
            <a:endParaRPr lang="en-GB"/>
          </a:p>
        </p:txBody>
      </p:sp>
      <p:sp>
        <p:nvSpPr>
          <p:cNvPr id="5" name="Footer Placeholder 4">
            <a:extLst>
              <a:ext uri="{FF2B5EF4-FFF2-40B4-BE49-F238E27FC236}">
                <a16:creationId xmlns:a16="http://schemas.microsoft.com/office/drawing/2014/main" id="{D1C468D3-EFC1-4E4F-ABD4-48B6EFFA42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336928-C839-4287-8F6A-BEB045D92E39}"/>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3373604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B99DC1-D948-4811-8958-D259B562373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7FFEFBD-B0EC-4441-8032-F54CDBA7C4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D334BA-7D48-4742-973C-A73EA0422225}"/>
              </a:ext>
            </a:extLst>
          </p:cNvPr>
          <p:cNvSpPr>
            <a:spLocks noGrp="1"/>
          </p:cNvSpPr>
          <p:nvPr>
            <p:ph type="dt" sz="half" idx="10"/>
          </p:nvPr>
        </p:nvSpPr>
        <p:spPr/>
        <p:txBody>
          <a:bodyPr/>
          <a:lstStyle/>
          <a:p>
            <a:fld id="{04D113A7-FA9F-4922-A6BF-95026C255A6F}" type="datetimeFigureOut">
              <a:rPr lang="en-GB" smtClean="0"/>
              <a:t>10/07/2020</a:t>
            </a:fld>
            <a:endParaRPr lang="en-GB"/>
          </a:p>
        </p:txBody>
      </p:sp>
      <p:sp>
        <p:nvSpPr>
          <p:cNvPr id="5" name="Footer Placeholder 4">
            <a:extLst>
              <a:ext uri="{FF2B5EF4-FFF2-40B4-BE49-F238E27FC236}">
                <a16:creationId xmlns:a16="http://schemas.microsoft.com/office/drawing/2014/main" id="{3E48FB5E-A25C-4B78-98BF-1EF56E96EC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C71C4E-131E-49B3-8A0F-D2F3F17506A5}"/>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742057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4CBC5-6CEB-4035-BE82-8F711ABE01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4AFB06C-9894-4CA7-8A43-48895163DC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9FBE60-CE49-44A1-9C47-E55B7A9B1C8C}"/>
              </a:ext>
            </a:extLst>
          </p:cNvPr>
          <p:cNvSpPr>
            <a:spLocks noGrp="1"/>
          </p:cNvSpPr>
          <p:nvPr>
            <p:ph type="dt" sz="half" idx="10"/>
          </p:nvPr>
        </p:nvSpPr>
        <p:spPr/>
        <p:txBody>
          <a:bodyPr/>
          <a:lstStyle/>
          <a:p>
            <a:fld id="{04D113A7-FA9F-4922-A6BF-95026C255A6F}" type="datetimeFigureOut">
              <a:rPr lang="en-GB" smtClean="0"/>
              <a:t>10/07/2020</a:t>
            </a:fld>
            <a:endParaRPr lang="en-GB"/>
          </a:p>
        </p:txBody>
      </p:sp>
      <p:sp>
        <p:nvSpPr>
          <p:cNvPr id="5" name="Footer Placeholder 4">
            <a:extLst>
              <a:ext uri="{FF2B5EF4-FFF2-40B4-BE49-F238E27FC236}">
                <a16:creationId xmlns:a16="http://schemas.microsoft.com/office/drawing/2014/main" id="{68AB08C0-D883-4EA0-87E2-ED21BF7085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85E629-084A-4BC2-9556-F52E41B44A2F}"/>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80177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497C0-C18F-457E-A09B-86FE3932CA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5244D8-28C7-4784-8274-D2267A04FC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05E5AE-1A6D-448D-8787-A13D054F32B3}"/>
              </a:ext>
            </a:extLst>
          </p:cNvPr>
          <p:cNvSpPr>
            <a:spLocks noGrp="1"/>
          </p:cNvSpPr>
          <p:nvPr>
            <p:ph type="dt" sz="half" idx="10"/>
          </p:nvPr>
        </p:nvSpPr>
        <p:spPr/>
        <p:txBody>
          <a:bodyPr/>
          <a:lstStyle/>
          <a:p>
            <a:fld id="{04D113A7-FA9F-4922-A6BF-95026C255A6F}" type="datetimeFigureOut">
              <a:rPr lang="en-GB" smtClean="0"/>
              <a:t>10/07/2020</a:t>
            </a:fld>
            <a:endParaRPr lang="en-GB"/>
          </a:p>
        </p:txBody>
      </p:sp>
      <p:sp>
        <p:nvSpPr>
          <p:cNvPr id="5" name="Footer Placeholder 4">
            <a:extLst>
              <a:ext uri="{FF2B5EF4-FFF2-40B4-BE49-F238E27FC236}">
                <a16:creationId xmlns:a16="http://schemas.microsoft.com/office/drawing/2014/main" id="{D2987DF0-AFD1-407F-97B6-544E2E7F40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80D52E-C93D-4E74-8FFE-FD08878586FB}"/>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311446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D4C9B-313D-4C5B-987C-02EF9FEFCD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A8FC21-2EFB-4E10-BCC8-EA66C607AE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69E9037-2A0B-4218-B453-273101F5B0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A922875-34C5-45EE-BD78-A7E41FD050FD}"/>
              </a:ext>
            </a:extLst>
          </p:cNvPr>
          <p:cNvSpPr>
            <a:spLocks noGrp="1"/>
          </p:cNvSpPr>
          <p:nvPr>
            <p:ph type="dt" sz="half" idx="10"/>
          </p:nvPr>
        </p:nvSpPr>
        <p:spPr/>
        <p:txBody>
          <a:bodyPr/>
          <a:lstStyle/>
          <a:p>
            <a:fld id="{04D113A7-FA9F-4922-A6BF-95026C255A6F}" type="datetimeFigureOut">
              <a:rPr lang="en-GB" smtClean="0"/>
              <a:t>10/07/2020</a:t>
            </a:fld>
            <a:endParaRPr lang="en-GB"/>
          </a:p>
        </p:txBody>
      </p:sp>
      <p:sp>
        <p:nvSpPr>
          <p:cNvPr id="6" name="Footer Placeholder 5">
            <a:extLst>
              <a:ext uri="{FF2B5EF4-FFF2-40B4-BE49-F238E27FC236}">
                <a16:creationId xmlns:a16="http://schemas.microsoft.com/office/drawing/2014/main" id="{57D31CFD-2242-4BC4-8E65-F586800C06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65DE7F-3DD0-4954-A5E7-81BB4B5A01E9}"/>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1118122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5496E-D3E0-4B50-B64D-3A5613C901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189B4B9-9E2D-4C52-8941-FD64D76E61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5E2EB3-D802-49EE-918F-0427016F78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1B2A038-C745-4722-B03B-CDDBBA138E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A8BA61-637F-49D1-A2A0-4B9F37C1A8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A885FB-2C0C-49F0-9E91-4B0E4A3B2237}"/>
              </a:ext>
            </a:extLst>
          </p:cNvPr>
          <p:cNvSpPr>
            <a:spLocks noGrp="1"/>
          </p:cNvSpPr>
          <p:nvPr>
            <p:ph type="dt" sz="half" idx="10"/>
          </p:nvPr>
        </p:nvSpPr>
        <p:spPr/>
        <p:txBody>
          <a:bodyPr/>
          <a:lstStyle/>
          <a:p>
            <a:fld id="{04D113A7-FA9F-4922-A6BF-95026C255A6F}" type="datetimeFigureOut">
              <a:rPr lang="en-GB" smtClean="0"/>
              <a:t>10/07/2020</a:t>
            </a:fld>
            <a:endParaRPr lang="en-GB"/>
          </a:p>
        </p:txBody>
      </p:sp>
      <p:sp>
        <p:nvSpPr>
          <p:cNvPr id="8" name="Footer Placeholder 7">
            <a:extLst>
              <a:ext uri="{FF2B5EF4-FFF2-40B4-BE49-F238E27FC236}">
                <a16:creationId xmlns:a16="http://schemas.microsoft.com/office/drawing/2014/main" id="{E5B5A2CD-F322-4DFA-9E8C-045B45FEB41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75BA29A-AA49-4A29-93A1-3F4324CF81E2}"/>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2510935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B0042-F01D-4342-97B3-EEB645D9CA1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1AFC929-EF53-4768-9D12-EF3E7425C3FC}"/>
              </a:ext>
            </a:extLst>
          </p:cNvPr>
          <p:cNvSpPr>
            <a:spLocks noGrp="1"/>
          </p:cNvSpPr>
          <p:nvPr>
            <p:ph type="dt" sz="half" idx="10"/>
          </p:nvPr>
        </p:nvSpPr>
        <p:spPr/>
        <p:txBody>
          <a:bodyPr/>
          <a:lstStyle/>
          <a:p>
            <a:fld id="{04D113A7-FA9F-4922-A6BF-95026C255A6F}" type="datetimeFigureOut">
              <a:rPr lang="en-GB" smtClean="0"/>
              <a:t>10/07/2020</a:t>
            </a:fld>
            <a:endParaRPr lang="en-GB"/>
          </a:p>
        </p:txBody>
      </p:sp>
      <p:sp>
        <p:nvSpPr>
          <p:cNvPr id="4" name="Footer Placeholder 3">
            <a:extLst>
              <a:ext uri="{FF2B5EF4-FFF2-40B4-BE49-F238E27FC236}">
                <a16:creationId xmlns:a16="http://schemas.microsoft.com/office/drawing/2014/main" id="{AFCFE971-C1A5-40B1-A06A-72E427463F8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0728B01-954B-46C0-B5F7-B672C7666A0D}"/>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2185901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9F6663-3FFA-4ADE-9659-211BCB11DC2D}"/>
              </a:ext>
            </a:extLst>
          </p:cNvPr>
          <p:cNvSpPr>
            <a:spLocks noGrp="1"/>
          </p:cNvSpPr>
          <p:nvPr>
            <p:ph type="dt" sz="half" idx="10"/>
          </p:nvPr>
        </p:nvSpPr>
        <p:spPr/>
        <p:txBody>
          <a:bodyPr/>
          <a:lstStyle/>
          <a:p>
            <a:fld id="{04D113A7-FA9F-4922-A6BF-95026C255A6F}" type="datetimeFigureOut">
              <a:rPr lang="en-GB" smtClean="0"/>
              <a:t>10/07/2020</a:t>
            </a:fld>
            <a:endParaRPr lang="en-GB"/>
          </a:p>
        </p:txBody>
      </p:sp>
      <p:sp>
        <p:nvSpPr>
          <p:cNvPr id="3" name="Footer Placeholder 2">
            <a:extLst>
              <a:ext uri="{FF2B5EF4-FFF2-40B4-BE49-F238E27FC236}">
                <a16:creationId xmlns:a16="http://schemas.microsoft.com/office/drawing/2014/main" id="{CD950569-1F10-434C-8D4F-C00AE73973D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A645305-A30B-4B3F-9B8A-410D2C22BD57}"/>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762101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CF4E1-4A1F-4BE8-96FB-8F3A118520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3D76695-AFF9-48CE-8B5E-EEA8CD7762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C94CAF3-8720-4469-BACD-C8CCBC99B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2178E8-1F2E-4EFF-96F1-22001C0FDDC3}"/>
              </a:ext>
            </a:extLst>
          </p:cNvPr>
          <p:cNvSpPr>
            <a:spLocks noGrp="1"/>
          </p:cNvSpPr>
          <p:nvPr>
            <p:ph type="dt" sz="half" idx="10"/>
          </p:nvPr>
        </p:nvSpPr>
        <p:spPr/>
        <p:txBody>
          <a:bodyPr/>
          <a:lstStyle/>
          <a:p>
            <a:fld id="{04D113A7-FA9F-4922-A6BF-95026C255A6F}" type="datetimeFigureOut">
              <a:rPr lang="en-GB" smtClean="0"/>
              <a:t>10/07/2020</a:t>
            </a:fld>
            <a:endParaRPr lang="en-GB"/>
          </a:p>
        </p:txBody>
      </p:sp>
      <p:sp>
        <p:nvSpPr>
          <p:cNvPr id="6" name="Footer Placeholder 5">
            <a:extLst>
              <a:ext uri="{FF2B5EF4-FFF2-40B4-BE49-F238E27FC236}">
                <a16:creationId xmlns:a16="http://schemas.microsoft.com/office/drawing/2014/main" id="{7E8B45DF-FAAC-4FD8-BA38-C4B4F68CD7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0B9B19-D2E5-41EF-AEA5-303B18C25728}"/>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1827348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84767-1905-4DB9-B1C1-18142452B7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53968C5-953A-4CFB-87F9-2E6F8D035F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254FA02-DAC4-4A80-ADBC-3DD149940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0B3E2D-BFEF-44A1-947C-3B26DCAED68F}"/>
              </a:ext>
            </a:extLst>
          </p:cNvPr>
          <p:cNvSpPr>
            <a:spLocks noGrp="1"/>
          </p:cNvSpPr>
          <p:nvPr>
            <p:ph type="dt" sz="half" idx="10"/>
          </p:nvPr>
        </p:nvSpPr>
        <p:spPr/>
        <p:txBody>
          <a:bodyPr/>
          <a:lstStyle/>
          <a:p>
            <a:fld id="{04D113A7-FA9F-4922-A6BF-95026C255A6F}" type="datetimeFigureOut">
              <a:rPr lang="en-GB" smtClean="0"/>
              <a:t>10/07/2020</a:t>
            </a:fld>
            <a:endParaRPr lang="en-GB"/>
          </a:p>
        </p:txBody>
      </p:sp>
      <p:sp>
        <p:nvSpPr>
          <p:cNvPr id="6" name="Footer Placeholder 5">
            <a:extLst>
              <a:ext uri="{FF2B5EF4-FFF2-40B4-BE49-F238E27FC236}">
                <a16:creationId xmlns:a16="http://schemas.microsoft.com/office/drawing/2014/main" id="{4980FD33-4E14-4FE7-ACB5-880EE878A6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68C351-062A-43D6-8E3A-47F6A47403D3}"/>
              </a:ext>
            </a:extLst>
          </p:cNvPr>
          <p:cNvSpPr>
            <a:spLocks noGrp="1"/>
          </p:cNvSpPr>
          <p:nvPr>
            <p:ph type="sldNum" sz="quarter" idx="12"/>
          </p:nvPr>
        </p:nvSpPr>
        <p:spPr/>
        <p:txBody>
          <a:bodyPr/>
          <a:lstStyle/>
          <a:p>
            <a:fld id="{8636A0A8-CECC-432A-934E-BCCFF1ABC179}" type="slidenum">
              <a:rPr lang="en-GB" smtClean="0"/>
              <a:t>‹#›</a:t>
            </a:fld>
            <a:endParaRPr lang="en-GB"/>
          </a:p>
        </p:txBody>
      </p:sp>
    </p:spTree>
    <p:extLst>
      <p:ext uri="{BB962C8B-B14F-4D97-AF65-F5344CB8AC3E}">
        <p14:creationId xmlns:p14="http://schemas.microsoft.com/office/powerpoint/2010/main" val="3510496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73CE12-FFCC-4C87-BF0C-17C7F7E39C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64062A-DD18-4F78-BC14-6ADBDDF31E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7BD784-C18B-48A9-863D-8357E4506A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D113A7-FA9F-4922-A6BF-95026C255A6F}" type="datetimeFigureOut">
              <a:rPr lang="en-GB" smtClean="0"/>
              <a:t>10/07/2020</a:t>
            </a:fld>
            <a:endParaRPr lang="en-GB"/>
          </a:p>
        </p:txBody>
      </p:sp>
      <p:sp>
        <p:nvSpPr>
          <p:cNvPr id="5" name="Footer Placeholder 4">
            <a:extLst>
              <a:ext uri="{FF2B5EF4-FFF2-40B4-BE49-F238E27FC236}">
                <a16:creationId xmlns:a16="http://schemas.microsoft.com/office/drawing/2014/main" id="{B0A200E3-11F6-49A7-B424-049D288A5A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F274B37-D077-4BC6-A08C-90A56A886A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36A0A8-CECC-432A-934E-BCCFF1ABC179}" type="slidenum">
              <a:rPr lang="en-GB" smtClean="0"/>
              <a:t>‹#›</a:t>
            </a:fld>
            <a:endParaRPr lang="en-GB"/>
          </a:p>
        </p:txBody>
      </p:sp>
    </p:spTree>
    <p:extLst>
      <p:ext uri="{BB962C8B-B14F-4D97-AF65-F5344CB8AC3E}">
        <p14:creationId xmlns:p14="http://schemas.microsoft.com/office/powerpoint/2010/main" val="846762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twitter.com/DurhamCLS_SSP" TargetMode="External"/><Relationship Id="rId4" Type="http://schemas.openxmlformats.org/officeDocument/2006/relationships/hyperlink" Target="https://www.facebook.com/DurhamClsSSP/"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hyperlink" Target="https://youtu.be/UyGqsviy-zs"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tmp"/><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CCAFB3E-E6E2-4587-A5FC-061F9AED9A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91260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3" name="Picture 72">
            <a:extLst>
              <a:ext uri="{FF2B5EF4-FFF2-40B4-BE49-F238E27FC236}">
                <a16:creationId xmlns:a16="http://schemas.microsoft.com/office/drawing/2014/main" id="{5975841F-9161-4650-BCE5-20FFE7E296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49933" t="3964" b="3964"/>
          <a:stretch/>
        </p:blipFill>
        <p:spPr>
          <a:xfrm>
            <a:off x="575867" y="1"/>
            <a:ext cx="6629806"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Title 1">
            <a:extLst>
              <a:ext uri="{FF2B5EF4-FFF2-40B4-BE49-F238E27FC236}">
                <a16:creationId xmlns:a16="http://schemas.microsoft.com/office/drawing/2014/main" id="{B5B91FD7-4CE6-41F6-AEC5-214E5D75881D}"/>
              </a:ext>
            </a:extLst>
          </p:cNvPr>
          <p:cNvSpPr>
            <a:spLocks noGrp="1"/>
          </p:cNvSpPr>
          <p:nvPr>
            <p:ph type="ctrTitle"/>
          </p:nvPr>
        </p:nvSpPr>
        <p:spPr>
          <a:xfrm>
            <a:off x="0" y="1771203"/>
            <a:ext cx="4446274" cy="1786515"/>
          </a:xfrm>
        </p:spPr>
        <p:txBody>
          <a:bodyPr anchor="t">
            <a:normAutofit fontScale="90000"/>
          </a:bodyPr>
          <a:lstStyle/>
          <a:p>
            <a:r>
              <a:rPr lang="en-US" sz="1600" dirty="0"/>
              <a:t>We all know the benefits of being physically active .</a:t>
            </a:r>
            <a:br>
              <a:rPr lang="en-US" sz="1600" b="0" dirty="0">
                <a:effectLst/>
              </a:rPr>
            </a:br>
            <a:br>
              <a:rPr lang="en-US" sz="1600" b="0" dirty="0">
                <a:effectLst/>
              </a:rPr>
            </a:br>
            <a:r>
              <a:rPr lang="en-US" sz="1600" dirty="0"/>
              <a:t>When times are tough and it is difficult to get outdoors, it can be quite tricky to come up with ideas to keep the children occupied and active.</a:t>
            </a:r>
            <a:br>
              <a:rPr lang="en-US" sz="1600" b="0" dirty="0">
                <a:effectLst/>
              </a:rPr>
            </a:br>
            <a:br>
              <a:rPr lang="en-US" sz="1600" b="0" dirty="0">
                <a:effectLst/>
              </a:rPr>
            </a:br>
            <a:r>
              <a:rPr lang="en-US" sz="1600" dirty="0"/>
              <a:t>With modern technology, there are numerous websites available to support physical activity at home; not just for children, but for the whole family.</a:t>
            </a:r>
            <a:br>
              <a:rPr lang="en-US" sz="1600" b="0" dirty="0">
                <a:effectLst/>
              </a:rPr>
            </a:br>
            <a:br>
              <a:rPr lang="en-US" sz="1600" b="0" dirty="0">
                <a:effectLst/>
              </a:rPr>
            </a:br>
            <a:r>
              <a:rPr lang="en-US" sz="1600" dirty="0"/>
              <a:t>Most activities only take around 5-30 minutes to complete, so it can fit easily into the day.</a:t>
            </a:r>
            <a:br>
              <a:rPr lang="en-US" sz="1600" b="0" dirty="0">
                <a:effectLst/>
              </a:rPr>
            </a:br>
            <a:br>
              <a:rPr lang="en-US" sz="1600" b="0" dirty="0">
                <a:effectLst/>
              </a:rPr>
            </a:br>
            <a:r>
              <a:rPr lang="en-US" sz="1600" dirty="0"/>
              <a:t>Here are some ideas and resources we think you might find useful placed in a weekly activity timetable.  You can adapt the timetable to suit your own needs!</a:t>
            </a:r>
            <a:br>
              <a:rPr lang="en-US" sz="1600" b="0" dirty="0">
                <a:effectLst/>
              </a:rPr>
            </a:br>
            <a:br>
              <a:rPr lang="en-US" sz="1600" b="0" dirty="0">
                <a:effectLst/>
              </a:rPr>
            </a:br>
            <a:r>
              <a:rPr lang="en-US" sz="1600" dirty="0"/>
              <a:t>If you have any further activities you recommend, please let us know and we can share them with everyone else.</a:t>
            </a:r>
            <a:br>
              <a:rPr lang="en-US" sz="1600" b="0" dirty="0">
                <a:effectLst/>
              </a:rPr>
            </a:br>
            <a:br>
              <a:rPr lang="en-US" sz="4400" dirty="0"/>
            </a:br>
            <a:endParaRPr lang="en-GB" sz="4400" dirty="0">
              <a:solidFill>
                <a:srgbClr val="FFFFFF"/>
              </a:solidFill>
            </a:endParaRPr>
          </a:p>
        </p:txBody>
      </p:sp>
      <p:sp>
        <p:nvSpPr>
          <p:cNvPr id="3" name="Subtitle 2">
            <a:extLst>
              <a:ext uri="{FF2B5EF4-FFF2-40B4-BE49-F238E27FC236}">
                <a16:creationId xmlns:a16="http://schemas.microsoft.com/office/drawing/2014/main" id="{F142DB70-AC7E-4312-A58F-31EB0866043D}"/>
              </a:ext>
            </a:extLst>
          </p:cNvPr>
          <p:cNvSpPr>
            <a:spLocks noGrp="1"/>
          </p:cNvSpPr>
          <p:nvPr>
            <p:ph type="subTitle" idx="1"/>
          </p:nvPr>
        </p:nvSpPr>
        <p:spPr>
          <a:xfrm>
            <a:off x="296467" y="605740"/>
            <a:ext cx="3658053" cy="955111"/>
          </a:xfrm>
        </p:spPr>
        <p:txBody>
          <a:bodyPr anchor="b">
            <a:normAutofit fontScale="85000" lnSpcReduction="10000"/>
          </a:bodyPr>
          <a:lstStyle/>
          <a:p>
            <a:pPr algn="l"/>
            <a:r>
              <a:rPr lang="en-GB" sz="3600" dirty="0">
                <a:solidFill>
                  <a:srgbClr val="FFFFFF"/>
                </a:solidFill>
              </a:rPr>
              <a:t>Nursery &amp; Reception ACTIVE AT HOME</a:t>
            </a:r>
          </a:p>
        </p:txBody>
      </p:sp>
      <p:sp>
        <p:nvSpPr>
          <p:cNvPr id="75" name="Rectangle 74">
            <a:extLst>
              <a:ext uri="{FF2B5EF4-FFF2-40B4-BE49-F238E27FC236}">
                <a16:creationId xmlns:a16="http://schemas.microsoft.com/office/drawing/2014/main" id="{640086A0-762B-44EE-AA70-A7268A72A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1262" y="0"/>
            <a:ext cx="590073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ome Page - Durham &amp; Chester-le-Street School Sports Partnership">
            <a:extLst>
              <a:ext uri="{FF2B5EF4-FFF2-40B4-BE49-F238E27FC236}">
                <a16:creationId xmlns:a16="http://schemas.microsoft.com/office/drawing/2014/main" id="{C0BA757D-DC64-4455-BC3D-147CAC6900E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91262" y="238684"/>
            <a:ext cx="4733254" cy="3909246"/>
          </a:xfrm>
          <a:custGeom>
            <a:avLst/>
            <a:gdLst/>
            <a:ahLst/>
            <a:cxnLst/>
            <a:rect l="l" t="t" r="r" b="b"/>
            <a:pathLst>
              <a:path w="5017317" h="5380277">
                <a:moveTo>
                  <a:pt x="0" y="0"/>
                </a:moveTo>
                <a:lnTo>
                  <a:pt x="5017317" y="0"/>
                </a:lnTo>
                <a:lnTo>
                  <a:pt x="5017317" y="5380277"/>
                </a:lnTo>
                <a:lnTo>
                  <a:pt x="0" y="5380277"/>
                </a:lnTo>
                <a:close/>
              </a:path>
            </a:pathLst>
          </a:cu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ADD1F20-31FF-4080-9164-A4325BDB3E4B}"/>
              </a:ext>
            </a:extLst>
          </p:cNvPr>
          <p:cNvSpPr/>
          <p:nvPr/>
        </p:nvSpPr>
        <p:spPr>
          <a:xfrm>
            <a:off x="5618922" y="4385032"/>
            <a:ext cx="6096000" cy="2862322"/>
          </a:xfrm>
          <a:prstGeom prst="rect">
            <a:avLst/>
          </a:prstGeom>
        </p:spPr>
        <p:txBody>
          <a:bodyPr>
            <a:spAutoFit/>
          </a:bodyPr>
          <a:lstStyle/>
          <a:p>
            <a:pPr algn="ctr"/>
            <a:r>
              <a:rPr lang="en-US" dirty="0">
                <a:solidFill>
                  <a:srgbClr val="000000"/>
                </a:solidFill>
                <a:latin typeface="Arial" panose="020B0604020202020204" pitchFamily="34" charset="0"/>
              </a:rPr>
              <a:t>Check out our social media channels and tag us in any of your activities</a:t>
            </a:r>
            <a:endParaRPr lang="en-US" b="0" dirty="0">
              <a:effectLst/>
            </a:endParaRPr>
          </a:p>
          <a:p>
            <a:pPr algn="ctr"/>
            <a:br>
              <a:rPr lang="en-US" b="0" dirty="0">
                <a:effectLst/>
              </a:rPr>
            </a:br>
            <a:r>
              <a:rPr lang="en-US" dirty="0">
                <a:solidFill>
                  <a:srgbClr val="000000"/>
                </a:solidFill>
                <a:latin typeface="Arial" panose="020B0604020202020204" pitchFamily="34" charset="0"/>
              </a:rPr>
              <a:t>Facebook -  @</a:t>
            </a:r>
            <a:r>
              <a:rPr lang="en-US" dirty="0" err="1">
                <a:solidFill>
                  <a:srgbClr val="000000"/>
                </a:solidFill>
                <a:latin typeface="Arial" panose="020B0604020202020204" pitchFamily="34" charset="0"/>
              </a:rPr>
              <a:t>DurhamClsSSP</a:t>
            </a:r>
            <a:endParaRPr lang="en-US" b="0" dirty="0">
              <a:effectLst/>
            </a:endParaRPr>
          </a:p>
          <a:p>
            <a:pPr algn="ctr"/>
            <a:r>
              <a:rPr lang="en-GB" dirty="0">
                <a:hlinkClick r:id="rId4"/>
              </a:rPr>
              <a:t>https://www.facebook.com/DurhamClsSSP/</a:t>
            </a:r>
            <a:endParaRPr lang="en-US" b="0" dirty="0">
              <a:effectLst/>
            </a:endParaRPr>
          </a:p>
          <a:p>
            <a:pPr algn="ctr"/>
            <a:br>
              <a:rPr lang="en-US" b="0" dirty="0">
                <a:effectLst/>
              </a:rPr>
            </a:br>
            <a:r>
              <a:rPr lang="en-US" dirty="0">
                <a:solidFill>
                  <a:srgbClr val="000000"/>
                </a:solidFill>
                <a:latin typeface="Arial" panose="020B0604020202020204" pitchFamily="34" charset="0"/>
              </a:rPr>
              <a:t>Twitter -  </a:t>
            </a:r>
            <a:r>
              <a:rPr lang="en-GB" dirty="0"/>
              <a:t>@</a:t>
            </a:r>
            <a:r>
              <a:rPr lang="en-GB" dirty="0" err="1"/>
              <a:t>DurhamCLS_SSP</a:t>
            </a:r>
            <a:endParaRPr lang="en-US" b="0" dirty="0">
              <a:effectLst/>
            </a:endParaRPr>
          </a:p>
          <a:p>
            <a:pPr algn="ctr"/>
            <a:r>
              <a:rPr lang="en-GB" dirty="0">
                <a:hlinkClick r:id="rId5"/>
              </a:rPr>
              <a:t>https://twitter.com/DurhamCLS_SSP</a:t>
            </a:r>
            <a:endParaRPr lang="en-US" b="0" dirty="0">
              <a:effectLst/>
            </a:endParaRPr>
          </a:p>
          <a:p>
            <a:br>
              <a:rPr lang="en-US" dirty="0"/>
            </a:br>
            <a:endParaRPr lang="en-GB" dirty="0"/>
          </a:p>
        </p:txBody>
      </p:sp>
    </p:spTree>
    <p:extLst>
      <p:ext uri="{BB962C8B-B14F-4D97-AF65-F5344CB8AC3E}">
        <p14:creationId xmlns:p14="http://schemas.microsoft.com/office/powerpoint/2010/main" val="3395944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19C51-6404-4F9E-9850-48415B242C0A}"/>
              </a:ext>
            </a:extLst>
          </p:cNvPr>
          <p:cNvSpPr>
            <a:spLocks noGrp="1"/>
          </p:cNvSpPr>
          <p:nvPr>
            <p:ph type="title"/>
          </p:nvPr>
        </p:nvSpPr>
        <p:spPr>
          <a:xfrm>
            <a:off x="0" y="0"/>
            <a:ext cx="10884877" cy="662752"/>
          </a:xfrm>
        </p:spPr>
        <p:txBody>
          <a:bodyPr>
            <a:normAutofit fontScale="90000"/>
          </a:bodyPr>
          <a:lstStyle/>
          <a:p>
            <a:pPr algn="ctr"/>
            <a:r>
              <a:rPr lang="en-GB" dirty="0"/>
              <a:t>        </a:t>
            </a:r>
            <a:endParaRPr lang="en-GB" sz="1800" b="1" u="sng" dirty="0">
              <a:latin typeface="Aharoni" panose="02010803020104030203" pitchFamily="2" charset="-79"/>
              <a:cs typeface="Aharoni" panose="02010803020104030203" pitchFamily="2" charset="-79"/>
            </a:endParaRPr>
          </a:p>
        </p:txBody>
      </p:sp>
      <p:graphicFrame>
        <p:nvGraphicFramePr>
          <p:cNvPr id="7" name="Table 7">
            <a:extLst>
              <a:ext uri="{FF2B5EF4-FFF2-40B4-BE49-F238E27FC236}">
                <a16:creationId xmlns:a16="http://schemas.microsoft.com/office/drawing/2014/main" id="{2416A3C5-A128-4377-B5D3-15E4638521D9}"/>
              </a:ext>
            </a:extLst>
          </p:cNvPr>
          <p:cNvGraphicFramePr>
            <a:graphicFrameLocks noGrp="1"/>
          </p:cNvGraphicFramePr>
          <p:nvPr>
            <p:extLst>
              <p:ext uri="{D42A27DB-BD31-4B8C-83A1-F6EECF244321}">
                <p14:modId xmlns:p14="http://schemas.microsoft.com/office/powerpoint/2010/main" val="1687899032"/>
              </p:ext>
            </p:extLst>
          </p:nvPr>
        </p:nvGraphicFramePr>
        <p:xfrm>
          <a:off x="213152" y="227060"/>
          <a:ext cx="11874348" cy="6663597"/>
        </p:xfrm>
        <a:graphic>
          <a:graphicData uri="http://schemas.openxmlformats.org/drawingml/2006/table">
            <a:tbl>
              <a:tblPr firstRow="1" bandRow="1">
                <a:tableStyleId>{5C22544A-7EE6-4342-B048-85BDC9FD1C3A}</a:tableStyleId>
              </a:tblPr>
              <a:tblGrid>
                <a:gridCol w="1979058">
                  <a:extLst>
                    <a:ext uri="{9D8B030D-6E8A-4147-A177-3AD203B41FA5}">
                      <a16:colId xmlns:a16="http://schemas.microsoft.com/office/drawing/2014/main" val="2797980804"/>
                    </a:ext>
                  </a:extLst>
                </a:gridCol>
                <a:gridCol w="1979058">
                  <a:extLst>
                    <a:ext uri="{9D8B030D-6E8A-4147-A177-3AD203B41FA5}">
                      <a16:colId xmlns:a16="http://schemas.microsoft.com/office/drawing/2014/main" val="1147795439"/>
                    </a:ext>
                  </a:extLst>
                </a:gridCol>
                <a:gridCol w="1979058">
                  <a:extLst>
                    <a:ext uri="{9D8B030D-6E8A-4147-A177-3AD203B41FA5}">
                      <a16:colId xmlns:a16="http://schemas.microsoft.com/office/drawing/2014/main" val="49219613"/>
                    </a:ext>
                  </a:extLst>
                </a:gridCol>
                <a:gridCol w="1979058">
                  <a:extLst>
                    <a:ext uri="{9D8B030D-6E8A-4147-A177-3AD203B41FA5}">
                      <a16:colId xmlns:a16="http://schemas.microsoft.com/office/drawing/2014/main" val="3757954228"/>
                    </a:ext>
                  </a:extLst>
                </a:gridCol>
                <a:gridCol w="1979058">
                  <a:extLst>
                    <a:ext uri="{9D8B030D-6E8A-4147-A177-3AD203B41FA5}">
                      <a16:colId xmlns:a16="http://schemas.microsoft.com/office/drawing/2014/main" val="2648373400"/>
                    </a:ext>
                  </a:extLst>
                </a:gridCol>
                <a:gridCol w="1979058">
                  <a:extLst>
                    <a:ext uri="{9D8B030D-6E8A-4147-A177-3AD203B41FA5}">
                      <a16:colId xmlns:a16="http://schemas.microsoft.com/office/drawing/2014/main" val="1314765339"/>
                    </a:ext>
                  </a:extLst>
                </a:gridCol>
              </a:tblGrid>
              <a:tr h="540831">
                <a:tc>
                  <a:txBody>
                    <a:bodyPr/>
                    <a:lstStyle/>
                    <a:p>
                      <a:endParaRPr lang="en-GB" dirty="0"/>
                    </a:p>
                  </a:txBody>
                  <a:tcPr/>
                </a:tc>
                <a:tc>
                  <a:txBody>
                    <a:bodyPr/>
                    <a:lstStyle/>
                    <a:p>
                      <a:r>
                        <a:rPr lang="en-GB" sz="1200"/>
                        <a:t>MONDAY</a:t>
                      </a:r>
                      <a:endParaRPr lang="en-GB" sz="1200" dirty="0"/>
                    </a:p>
                    <a:p>
                      <a:endParaRPr lang="en-GB" sz="1200" dirty="0"/>
                    </a:p>
                  </a:txBody>
                  <a:tcPr/>
                </a:tc>
                <a:tc>
                  <a:txBody>
                    <a:bodyPr/>
                    <a:lstStyle/>
                    <a:p>
                      <a:r>
                        <a:rPr lang="en-GB" sz="1200" dirty="0"/>
                        <a:t>TUESDAY</a:t>
                      </a:r>
                    </a:p>
                    <a:p>
                      <a:endParaRPr lang="en-GB" sz="1200" dirty="0"/>
                    </a:p>
                  </a:txBody>
                  <a:tcPr/>
                </a:tc>
                <a:tc>
                  <a:txBody>
                    <a:bodyPr/>
                    <a:lstStyle/>
                    <a:p>
                      <a:r>
                        <a:rPr lang="en-GB" sz="1200" dirty="0"/>
                        <a:t>WEDNESDAY</a:t>
                      </a:r>
                    </a:p>
                  </a:txBody>
                  <a:tcPr/>
                </a:tc>
                <a:tc>
                  <a:txBody>
                    <a:bodyPr/>
                    <a:lstStyle/>
                    <a:p>
                      <a:r>
                        <a:rPr lang="en-GB" sz="1200" dirty="0"/>
                        <a:t>THURSDAY</a:t>
                      </a:r>
                    </a:p>
                    <a:p>
                      <a:endParaRPr lang="en-GB" sz="1200" dirty="0"/>
                    </a:p>
                  </a:txBody>
                  <a:tcPr/>
                </a:tc>
                <a:tc>
                  <a:txBody>
                    <a:bodyPr/>
                    <a:lstStyle/>
                    <a:p>
                      <a:r>
                        <a:rPr lang="en-GB" sz="1200" dirty="0"/>
                        <a:t>FRIDAY</a:t>
                      </a:r>
                    </a:p>
                    <a:p>
                      <a:endParaRPr lang="en-GB" sz="1200" dirty="0"/>
                    </a:p>
                  </a:txBody>
                  <a:tcPr/>
                </a:tc>
                <a:extLst>
                  <a:ext uri="{0D108BD9-81ED-4DB2-BD59-A6C34878D82A}">
                    <a16:rowId xmlns:a16="http://schemas.microsoft.com/office/drawing/2014/main" val="1187268090"/>
                  </a:ext>
                </a:extLst>
              </a:tr>
              <a:tr h="2708924">
                <a:tc>
                  <a:txBody>
                    <a:bodyPr/>
                    <a:lstStyle/>
                    <a:p>
                      <a:r>
                        <a:rPr lang="en-GB" dirty="0"/>
                        <a:t>PHYSICAL </a:t>
                      </a:r>
                    </a:p>
                    <a:p>
                      <a:r>
                        <a:rPr lang="en-GB" dirty="0"/>
                        <a:t>ACTIVITY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u="sng" dirty="0"/>
                        <a:t>Lets get moving</a:t>
                      </a:r>
                    </a:p>
                    <a:p>
                      <a:r>
                        <a:rPr lang="en-US" sz="1100" dirty="0"/>
                        <a:t>We all like to start the week with one of Gemma’s dance routines. Try this one,</a:t>
                      </a:r>
                      <a:r>
                        <a:rPr lang="en-US" sz="1100" baseline="0" dirty="0"/>
                        <a:t> The Coolest Person.</a:t>
                      </a:r>
                    </a:p>
                    <a:p>
                      <a:endParaRPr lang="en-GB" sz="1200" b="0" i="0" u="none" strike="noStrike" kern="1200" dirty="0">
                        <a:solidFill>
                          <a:schemeClr val="dk1"/>
                        </a:solidFill>
                        <a:effectLst/>
                        <a:latin typeface="+mn-lt"/>
                        <a:ea typeface="+mn-ea"/>
                        <a:cs typeface="+mn-cs"/>
                        <a:hlinkClick r:id="rId2"/>
                      </a:endParaRPr>
                    </a:p>
                    <a:p>
                      <a:r>
                        <a:rPr lang="en-GB" sz="1200" b="0" i="0" u="none" strike="noStrike" kern="1200" dirty="0">
                          <a:solidFill>
                            <a:schemeClr val="dk1"/>
                          </a:solidFill>
                          <a:effectLst/>
                          <a:latin typeface="+mn-lt"/>
                          <a:ea typeface="+mn-ea"/>
                          <a:cs typeface="+mn-cs"/>
                          <a:hlinkClick r:id="rId2"/>
                        </a:rPr>
                        <a:t>Click here for Video</a:t>
                      </a:r>
                      <a:endParaRPr lang="en-US" sz="1200" baseline="0" dirty="0"/>
                    </a:p>
                    <a:p>
                      <a:endParaRPr lang="en-US" sz="1100" baseline="0" dirty="0"/>
                    </a:p>
                    <a:p>
                      <a:endParaRPr lang="en-GB"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u="sng" kern="1200" dirty="0">
                          <a:solidFill>
                            <a:schemeClr val="dk1"/>
                          </a:solidFill>
                          <a:effectLst/>
                          <a:latin typeface="+mn-lt"/>
                          <a:ea typeface="+mn-ea"/>
                          <a:cs typeface="+mn-cs"/>
                        </a:rPr>
                        <a:t>Treasure hunt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u="sng" kern="1200" dirty="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u="none" kern="1200" dirty="0">
                          <a:solidFill>
                            <a:schemeClr val="dk1"/>
                          </a:solidFill>
                          <a:effectLst/>
                          <a:latin typeface="+mn-lt"/>
                          <a:ea typeface="+mn-ea"/>
                          <a:cs typeface="+mn-cs"/>
                        </a:rPr>
                        <a:t>Using your shape cards from last week, hide a set of the shapes all over the garden. Then hand your child one card</a:t>
                      </a:r>
                      <a:r>
                        <a:rPr lang="en-US" sz="1100" b="0" u="none" kern="1200" baseline="0" dirty="0">
                          <a:solidFill>
                            <a:schemeClr val="dk1"/>
                          </a:solidFill>
                          <a:effectLst/>
                          <a:latin typeface="+mn-lt"/>
                          <a:ea typeface="+mn-ea"/>
                          <a:cs typeface="+mn-cs"/>
                        </a:rPr>
                        <a:t> shape and they need to find it and bring it back. Continue the treasure hunt until all of the shape cards have been found. </a:t>
                      </a:r>
                      <a:endParaRPr lang="en-GB" sz="1100" b="0" u="none" kern="1200" dirty="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kern="1200" dirty="0">
                        <a:solidFill>
                          <a:schemeClr val="dk1"/>
                        </a:solidFill>
                        <a:effectLst/>
                        <a:latin typeface="+mn-lt"/>
                        <a:ea typeface="+mn-ea"/>
                        <a:cs typeface="+mn-cs"/>
                      </a:endParaRPr>
                    </a:p>
                    <a:p>
                      <a:endParaRPr lang="en-US" sz="1100" baseline="0" dirty="0"/>
                    </a:p>
                  </a:txBody>
                  <a:tcPr/>
                </a:tc>
                <a:tc>
                  <a:txBody>
                    <a:bodyPr/>
                    <a:lstStyle/>
                    <a:p>
                      <a:r>
                        <a:rPr lang="en-US" sz="1100" b="1" u="sng" dirty="0"/>
                        <a:t>Obstacle</a:t>
                      </a:r>
                      <a:r>
                        <a:rPr lang="en-US" sz="1100" b="1" u="sng" baseline="0" dirty="0"/>
                        <a:t> course</a:t>
                      </a:r>
                    </a:p>
                    <a:p>
                      <a:endParaRPr lang="en-US" sz="1100" b="1" u="sng" baseline="0" dirty="0"/>
                    </a:p>
                    <a:p>
                      <a:r>
                        <a:rPr lang="en-US" sz="1100" b="0" u="none" baseline="0" dirty="0"/>
                        <a:t>We did this a few weeks ago but this time it’s got an added twist. Try and complete the obstacle course crawling with a teddy on your back. </a:t>
                      </a:r>
                      <a:endParaRPr lang="en-US" sz="1100" b="0" u="none"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u="none" kern="1200" dirty="0">
                        <a:solidFill>
                          <a:schemeClr val="dk1"/>
                        </a:solidFill>
                        <a:effectLst/>
                        <a:latin typeface="+mn-lt"/>
                        <a:ea typeface="+mn-ea"/>
                        <a:cs typeface="+mn-cs"/>
                      </a:endParaRPr>
                    </a:p>
                    <a:p>
                      <a:r>
                        <a:rPr lang="en-US" sz="1100" b="0" u="none" kern="1200" baseline="0" dirty="0">
                          <a:solidFill>
                            <a:schemeClr val="dk1"/>
                          </a:solidFill>
                          <a:effectLst/>
                          <a:latin typeface="+mn-lt"/>
                          <a:ea typeface="+mn-ea"/>
                          <a:cs typeface="+mn-cs"/>
                        </a:rPr>
                        <a:t>Remember to make tunnels and bridges out of items in your house and garden. </a:t>
                      </a:r>
                    </a:p>
                  </a:txBody>
                  <a:tcPr/>
                </a:tc>
                <a:tc>
                  <a:txBody>
                    <a:bodyPr/>
                    <a:lstStyle/>
                    <a:p>
                      <a:r>
                        <a:rPr lang="en-US" sz="1100" b="1" u="sng" baseline="0" dirty="0"/>
                        <a:t>Yoga time</a:t>
                      </a:r>
                    </a:p>
                    <a:p>
                      <a:r>
                        <a:rPr lang="en-US" sz="1100" b="0" i="0" u="none" baseline="0" dirty="0"/>
                        <a:t>A game to complete our yoga work. Play the happy wiggle game from the card provided. </a:t>
                      </a:r>
                    </a:p>
                    <a:p>
                      <a:endParaRPr lang="en-US" sz="1100" b="0" i="0" u="none" kern="1200" baseline="0" dirty="0">
                        <a:solidFill>
                          <a:schemeClr val="dk1"/>
                        </a:solidFill>
                        <a:effectLst/>
                        <a:latin typeface="+mn-lt"/>
                        <a:ea typeface="+mn-ea"/>
                        <a:cs typeface="+mn-cs"/>
                      </a:endParaRPr>
                    </a:p>
                    <a:p>
                      <a:r>
                        <a:rPr lang="en-US" sz="1100" b="1" i="0" u="sng" kern="1200" baseline="0" dirty="0">
                          <a:solidFill>
                            <a:schemeClr val="dk1"/>
                          </a:solidFill>
                          <a:effectLst/>
                          <a:latin typeface="+mn-lt"/>
                          <a:ea typeface="+mn-ea"/>
                          <a:cs typeface="+mn-cs"/>
                        </a:rPr>
                        <a:t>See slide 7</a:t>
                      </a:r>
                      <a:endParaRPr lang="en-US" sz="1100" b="1" u="sng" kern="1200" dirty="0">
                        <a:solidFill>
                          <a:schemeClr val="dk1"/>
                        </a:solidFill>
                        <a:effectLst/>
                        <a:latin typeface="+mn-lt"/>
                        <a:ea typeface="+mn-ea"/>
                        <a:cs typeface="+mn-cs"/>
                      </a:endParaRPr>
                    </a:p>
                    <a:p>
                      <a:endParaRPr lang="en-GB" sz="1100" b="0" kern="1200" dirty="0">
                        <a:solidFill>
                          <a:schemeClr val="dk1"/>
                        </a:solidFill>
                        <a:effectLst/>
                        <a:latin typeface="+mn-lt"/>
                        <a:ea typeface="+mn-ea"/>
                        <a:cs typeface="+mn-cs"/>
                      </a:endParaRPr>
                    </a:p>
                  </a:txBody>
                  <a:tcPr/>
                </a:tc>
                <a:tc>
                  <a:txBody>
                    <a:bodyPr/>
                    <a:lstStyle/>
                    <a:p>
                      <a:pPr rtl="0"/>
                      <a:r>
                        <a:rPr lang="en-US" sz="1100" b="1" i="0" u="sng" strike="noStrike" kern="1200" dirty="0">
                          <a:solidFill>
                            <a:schemeClr val="dk1"/>
                          </a:solidFill>
                          <a:effectLst/>
                          <a:latin typeface="+mn-lt"/>
                          <a:ea typeface="+mn-ea"/>
                          <a:cs typeface="+mn-cs"/>
                        </a:rPr>
                        <a:t>Zooming</a:t>
                      </a:r>
                      <a:r>
                        <a:rPr lang="en-US" sz="1100" b="1" i="0" u="sng" strike="noStrike" kern="1200" baseline="0" dirty="0">
                          <a:solidFill>
                            <a:schemeClr val="dk1"/>
                          </a:solidFill>
                          <a:effectLst/>
                          <a:latin typeface="+mn-lt"/>
                          <a:ea typeface="+mn-ea"/>
                          <a:cs typeface="+mn-cs"/>
                        </a:rPr>
                        <a:t> time</a:t>
                      </a:r>
                    </a:p>
                    <a:p>
                      <a:pPr rtl="0"/>
                      <a:r>
                        <a:rPr lang="en-US" sz="1100" b="0" i="0" u="none" strike="noStrike" kern="1200" baseline="0" dirty="0">
                          <a:solidFill>
                            <a:schemeClr val="dk1"/>
                          </a:solidFill>
                          <a:effectLst/>
                          <a:latin typeface="+mn-lt"/>
                          <a:ea typeface="+mn-ea"/>
                          <a:cs typeface="+mn-cs"/>
                        </a:rPr>
                        <a:t>For your last school day see if you can go on a bike / scooter  ride with your family. Show everyone how good you have got since you started to learn to ride. Have fun.</a:t>
                      </a:r>
                    </a:p>
                    <a:p>
                      <a:pPr rtl="0"/>
                      <a:endParaRPr lang="en-US" sz="1100" b="0" i="0" u="none" strike="noStrike" kern="1200" baseline="0" dirty="0">
                        <a:solidFill>
                          <a:schemeClr val="dk1"/>
                        </a:solidFill>
                        <a:effectLst/>
                        <a:latin typeface="+mn-lt"/>
                        <a:ea typeface="+mn-ea"/>
                        <a:cs typeface="+mn-cs"/>
                      </a:endParaRPr>
                    </a:p>
                    <a:p>
                      <a:pPr rtl="0"/>
                      <a:endParaRPr lang="en-US" sz="1100" b="0" i="0" u="none" strike="noStrike" kern="1200" baseline="0" dirty="0">
                        <a:solidFill>
                          <a:schemeClr val="dk1"/>
                        </a:solidFill>
                        <a:effectLst/>
                        <a:latin typeface="+mn-lt"/>
                        <a:ea typeface="+mn-ea"/>
                        <a:cs typeface="+mn-cs"/>
                      </a:endParaRPr>
                    </a:p>
                  </a:txBody>
                  <a:tcPr/>
                </a:tc>
                <a:extLst>
                  <a:ext uri="{0D108BD9-81ED-4DB2-BD59-A6C34878D82A}">
                    <a16:rowId xmlns:a16="http://schemas.microsoft.com/office/drawing/2014/main" val="1738279298"/>
                  </a:ext>
                </a:extLst>
              </a:tr>
              <a:tr h="1478362">
                <a:tc>
                  <a:txBody>
                    <a:bodyPr/>
                    <a:lstStyle/>
                    <a:p>
                      <a:r>
                        <a:rPr lang="en-GB" dirty="0"/>
                        <a:t>SCHOOL GAMES VALUES ACTIVITY</a:t>
                      </a:r>
                    </a:p>
                  </a:txBody>
                  <a:tcPr/>
                </a:tc>
                <a:tc gridSpan="5">
                  <a:txBody>
                    <a:bodyPr/>
                    <a:lstStyle/>
                    <a:p>
                      <a:pPr rtl="0"/>
                      <a:r>
                        <a:rPr lang="en-US" sz="1100" b="0" i="0" u="none" strike="noStrike" kern="1200" dirty="0">
                          <a:solidFill>
                            <a:schemeClr val="accent4"/>
                          </a:solidFill>
                          <a:effectLst/>
                          <a:latin typeface="+mn-lt"/>
                          <a:ea typeface="+mn-ea"/>
                          <a:cs typeface="+mn-cs"/>
                        </a:rPr>
                        <a:t>Determination</a:t>
                      </a:r>
                      <a:r>
                        <a:rPr lang="en-US" sz="1100" b="0" i="0" u="none" strike="noStrike" kern="1200" baseline="0" dirty="0">
                          <a:solidFill>
                            <a:schemeClr val="accent4"/>
                          </a:solidFill>
                          <a:effectLst/>
                          <a:latin typeface="+mn-lt"/>
                          <a:ea typeface="+mn-ea"/>
                          <a:cs typeface="+mn-cs"/>
                        </a:rPr>
                        <a:t>                        </a:t>
                      </a:r>
                      <a:r>
                        <a:rPr lang="en-US" sz="1100" kern="1200" dirty="0">
                          <a:solidFill>
                            <a:schemeClr val="dk1"/>
                          </a:solidFill>
                          <a:effectLst/>
                          <a:latin typeface="+mn-lt"/>
                          <a:ea typeface="+mn-ea"/>
                          <a:cs typeface="+mn-cs"/>
                        </a:rPr>
                        <a:t>Self Belief                     </a:t>
                      </a:r>
                      <a:r>
                        <a:rPr lang="en-US" sz="1100" dirty="0">
                          <a:solidFill>
                            <a:srgbClr val="002060"/>
                          </a:solidFill>
                        </a:rPr>
                        <a:t>Honesty</a:t>
                      </a:r>
                      <a:r>
                        <a:rPr lang="en-US" sz="1100" baseline="0" dirty="0">
                          <a:solidFill>
                            <a:srgbClr val="002060"/>
                          </a:solidFill>
                        </a:rPr>
                        <a:t>                          </a:t>
                      </a:r>
                      <a:r>
                        <a:rPr lang="en-US" sz="1100" b="0" dirty="0">
                          <a:solidFill>
                            <a:schemeClr val="tx2"/>
                          </a:solidFill>
                          <a:effectLst/>
                        </a:rPr>
                        <a:t>Respect</a:t>
                      </a:r>
                      <a:r>
                        <a:rPr lang="en-US" sz="1100" b="0" i="0" u="none" strike="noStrike" kern="1200" dirty="0">
                          <a:solidFill>
                            <a:srgbClr val="00B050"/>
                          </a:solidFill>
                          <a:effectLst/>
                          <a:latin typeface="+mn-lt"/>
                          <a:ea typeface="+mn-ea"/>
                          <a:cs typeface="+mn-cs"/>
                        </a:rPr>
                        <a:t>                           Team Work</a:t>
                      </a:r>
                    </a:p>
                    <a:p>
                      <a:pPr rtl="0"/>
                      <a:endParaRPr lang="en-US" sz="1100" b="0" i="0" u="none" strike="noStrike" kern="1200" dirty="0">
                        <a:solidFill>
                          <a:srgbClr val="00B050"/>
                        </a:solidFill>
                        <a:effectLst/>
                        <a:latin typeface="+mn-lt"/>
                        <a:ea typeface="+mn-ea"/>
                        <a:cs typeface="+mn-cs"/>
                      </a:endParaRPr>
                    </a:p>
                    <a:p>
                      <a:pPr rtl="0"/>
                      <a:endParaRPr lang="en-US" sz="1100" b="0" i="0" u="none" strike="noStrike" kern="1200" dirty="0">
                        <a:solidFill>
                          <a:srgbClr val="00B050"/>
                        </a:solidFill>
                        <a:effectLst/>
                        <a:latin typeface="+mn-lt"/>
                        <a:ea typeface="+mn-ea"/>
                        <a:cs typeface="+mn-cs"/>
                      </a:endParaRPr>
                    </a:p>
                    <a:p>
                      <a:pPr rtl="0"/>
                      <a:endParaRPr lang="en-US" sz="1100" b="0" i="0" u="none" strike="noStrike" kern="1200" dirty="0">
                        <a:solidFill>
                          <a:srgbClr val="00B050"/>
                        </a:solidFill>
                        <a:effectLst/>
                        <a:latin typeface="+mn-lt"/>
                        <a:ea typeface="+mn-ea"/>
                        <a:cs typeface="+mn-cs"/>
                      </a:endParaRPr>
                    </a:p>
                  </a:txBody>
                  <a:tcPr/>
                </a:tc>
                <a:tc hMerge="1">
                  <a:txBody>
                    <a:bodyPr/>
                    <a:lstStyle/>
                    <a:p>
                      <a:endParaRPr lang="en-US" sz="1100" kern="1200" dirty="0">
                        <a:solidFill>
                          <a:schemeClr val="dk1"/>
                        </a:solidFill>
                        <a:effectLst/>
                        <a:latin typeface="+mn-lt"/>
                        <a:ea typeface="+mn-ea"/>
                        <a:cs typeface="+mn-cs"/>
                      </a:endParaRPr>
                    </a:p>
                  </a:txBody>
                  <a:tcPr/>
                </a:tc>
                <a:tc hMerge="1">
                  <a:txBody>
                    <a:bodyPr/>
                    <a:lstStyle/>
                    <a:p>
                      <a:endParaRPr lang="en-US" sz="1100" dirty="0">
                        <a:solidFill>
                          <a:srgbClr val="002060"/>
                        </a:solidFill>
                      </a:endParaRPr>
                    </a:p>
                  </a:txBody>
                  <a:tcPr/>
                </a:tc>
                <a:tc hMerge="1">
                  <a:txBody>
                    <a:bodyPr/>
                    <a:lstStyle/>
                    <a:p>
                      <a:pPr rtl="0"/>
                      <a:endParaRPr lang="en-US" sz="1100" b="0" dirty="0">
                        <a:solidFill>
                          <a:schemeClr val="tx2"/>
                        </a:solidFill>
                        <a:effectLst/>
                      </a:endParaRPr>
                    </a:p>
                  </a:txBody>
                  <a:tcPr/>
                </a:tc>
                <a:tc hMerge="1">
                  <a:txBody>
                    <a:bodyPr/>
                    <a:lstStyle/>
                    <a:p>
                      <a:pPr rtl="0"/>
                      <a:endParaRPr lang="en-US" sz="1100" b="0" i="0" u="none" strike="noStrike" kern="1200" dirty="0">
                        <a:solidFill>
                          <a:srgbClr val="00B050"/>
                        </a:solidFill>
                        <a:effectLst/>
                        <a:latin typeface="+mn-lt"/>
                        <a:ea typeface="+mn-ea"/>
                        <a:cs typeface="+mn-cs"/>
                      </a:endParaRPr>
                    </a:p>
                  </a:txBody>
                  <a:tcPr/>
                </a:tc>
                <a:extLst>
                  <a:ext uri="{0D108BD9-81ED-4DB2-BD59-A6C34878D82A}">
                    <a16:rowId xmlns:a16="http://schemas.microsoft.com/office/drawing/2014/main" val="4160562197"/>
                  </a:ext>
                </a:extLst>
              </a:tr>
              <a:tr h="1885791">
                <a:tc>
                  <a:txBody>
                    <a:bodyPr/>
                    <a:lstStyle/>
                    <a:p>
                      <a:r>
                        <a:rPr lang="en-GB" dirty="0"/>
                        <a:t>CHALLENGE</a:t>
                      </a:r>
                    </a:p>
                    <a:p>
                      <a:r>
                        <a:rPr lang="en-GB" dirty="0"/>
                        <a:t>ACTIVITY</a:t>
                      </a:r>
                    </a:p>
                  </a:txBody>
                  <a:tcPr/>
                </a:tc>
                <a:tc>
                  <a:txBody>
                    <a:bodyPr/>
                    <a:lstStyle/>
                    <a:p>
                      <a:r>
                        <a:rPr lang="en-US" sz="1100" b="1" u="sng" dirty="0" err="1"/>
                        <a:t>Decathalon</a:t>
                      </a:r>
                      <a:r>
                        <a:rPr lang="en-US" sz="1100" b="1" u="sng" dirty="0"/>
                        <a:t> Competition</a:t>
                      </a:r>
                    </a:p>
                    <a:p>
                      <a:endParaRPr lang="en-US" sz="1100" b="1" u="sng" dirty="0"/>
                    </a:p>
                    <a:p>
                      <a:r>
                        <a:rPr lang="en-US" sz="1100" b="0" u="none" baseline="0" dirty="0"/>
                        <a:t>You have now completed work on 6 of the </a:t>
                      </a:r>
                      <a:r>
                        <a:rPr lang="en-US" sz="1100" b="0" u="none" baseline="0" dirty="0" err="1"/>
                        <a:t>decathalon</a:t>
                      </a:r>
                      <a:r>
                        <a:rPr lang="en-US" sz="1100" b="0" u="none" baseline="0" dirty="0"/>
                        <a:t> activities. Challenge your family to a mini competition using the cards provided. </a:t>
                      </a:r>
                    </a:p>
                    <a:p>
                      <a:endParaRPr lang="en-US" sz="1100" b="0" u="none" baseline="0" dirty="0"/>
                    </a:p>
                    <a:p>
                      <a:r>
                        <a:rPr lang="en-US" sz="1100" b="1" u="sng" baseline="0" dirty="0"/>
                        <a:t>See slides 3&amp;4</a:t>
                      </a:r>
                    </a:p>
                  </a:txBody>
                  <a:tcPr/>
                </a:tc>
                <a:tc>
                  <a:txBody>
                    <a:bodyPr/>
                    <a:lstStyle/>
                    <a:p>
                      <a:r>
                        <a:rPr lang="en-US" sz="1100" b="1" u="sng" kern="1200" dirty="0">
                          <a:solidFill>
                            <a:schemeClr val="dk1"/>
                          </a:solidFill>
                          <a:effectLst/>
                          <a:latin typeface="+mn-lt"/>
                          <a:ea typeface="+mn-ea"/>
                          <a:cs typeface="+mn-cs"/>
                        </a:rPr>
                        <a:t>Infant agility - Launcher</a:t>
                      </a:r>
                    </a:p>
                    <a:p>
                      <a:endParaRPr lang="en-US" sz="1100" b="1" u="sng" kern="1200" dirty="0">
                        <a:solidFill>
                          <a:schemeClr val="dk1"/>
                        </a:solidFill>
                        <a:effectLst/>
                        <a:latin typeface="+mn-lt"/>
                        <a:ea typeface="+mn-ea"/>
                        <a:cs typeface="+mn-cs"/>
                      </a:endParaRPr>
                    </a:p>
                    <a:p>
                      <a:r>
                        <a:rPr lang="en-US" sz="1100" b="0" kern="1200" dirty="0">
                          <a:solidFill>
                            <a:schemeClr val="dk1"/>
                          </a:solidFill>
                          <a:effectLst/>
                          <a:latin typeface="+mn-lt"/>
                          <a:ea typeface="+mn-ea"/>
                          <a:cs typeface="+mn-cs"/>
                        </a:rPr>
                        <a:t>Last week we did a throw from the chest. This week we are going to look at</a:t>
                      </a:r>
                      <a:r>
                        <a:rPr lang="en-US" sz="1100" b="0" kern="1200" baseline="0" dirty="0">
                          <a:solidFill>
                            <a:schemeClr val="dk1"/>
                          </a:solidFill>
                          <a:effectLst/>
                          <a:latin typeface="+mn-lt"/>
                          <a:ea typeface="+mn-ea"/>
                          <a:cs typeface="+mn-cs"/>
                        </a:rPr>
                        <a:t> a longer throw.</a:t>
                      </a:r>
                    </a:p>
                    <a:p>
                      <a:endParaRPr lang="en-US" sz="1100" b="0" kern="1200" baseline="0" dirty="0">
                        <a:solidFill>
                          <a:schemeClr val="dk1"/>
                        </a:solidFill>
                        <a:effectLst/>
                        <a:latin typeface="+mn-lt"/>
                        <a:ea typeface="+mn-ea"/>
                        <a:cs typeface="+mn-cs"/>
                      </a:endParaRPr>
                    </a:p>
                    <a:p>
                      <a:r>
                        <a:rPr lang="en-US" sz="1100" b="1" u="sng" kern="1200" baseline="0" dirty="0">
                          <a:solidFill>
                            <a:schemeClr val="dk1"/>
                          </a:solidFill>
                          <a:effectLst/>
                          <a:latin typeface="+mn-lt"/>
                          <a:ea typeface="+mn-ea"/>
                          <a:cs typeface="+mn-cs"/>
                        </a:rPr>
                        <a:t>See slide 5</a:t>
                      </a:r>
                      <a:endParaRPr lang="en-US" sz="1100" b="1" u="sng" kern="1200" dirty="0">
                        <a:solidFill>
                          <a:schemeClr val="dk1"/>
                        </a:solidFill>
                        <a:effectLst/>
                        <a:latin typeface="+mn-lt"/>
                        <a:ea typeface="+mn-ea"/>
                        <a:cs typeface="+mn-cs"/>
                      </a:endParaRPr>
                    </a:p>
                    <a:p>
                      <a:endParaRPr lang="en-US" sz="1100" b="1" kern="1200" dirty="0">
                        <a:solidFill>
                          <a:schemeClr val="dk1"/>
                        </a:solidFill>
                        <a:effectLst/>
                        <a:latin typeface="+mn-lt"/>
                        <a:ea typeface="+mn-ea"/>
                        <a:cs typeface="+mn-cs"/>
                      </a:endParaRPr>
                    </a:p>
                    <a:p>
                      <a:endParaRPr lang="en-GB" sz="1100" b="1" kern="1200" dirty="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u="sng" kern="1200" baseline="0" dirty="0" err="1">
                          <a:solidFill>
                            <a:schemeClr val="dk1"/>
                          </a:solidFill>
                          <a:effectLst/>
                          <a:latin typeface="+mn-lt"/>
                          <a:ea typeface="+mn-ea"/>
                          <a:cs typeface="+mn-cs"/>
                        </a:rPr>
                        <a:t>Pawsome</a:t>
                      </a:r>
                      <a:r>
                        <a:rPr lang="en-US" sz="1100" b="1" u="sng" kern="1200" baseline="0" dirty="0">
                          <a:solidFill>
                            <a:schemeClr val="dk1"/>
                          </a:solidFill>
                          <a:effectLst/>
                          <a:latin typeface="+mn-lt"/>
                          <a:ea typeface="+mn-ea"/>
                          <a:cs typeface="+mn-cs"/>
                        </a:rPr>
                        <a:t> Panda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u="sng" kern="1200" baseline="0" dirty="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Play our final </a:t>
                      </a:r>
                      <a:r>
                        <a:rPr lang="en-US" sz="1100" kern="1200" dirty="0" err="1">
                          <a:solidFill>
                            <a:schemeClr val="dk1"/>
                          </a:solidFill>
                          <a:effectLst/>
                          <a:latin typeface="+mn-lt"/>
                          <a:ea typeface="+mn-ea"/>
                          <a:cs typeface="+mn-cs"/>
                        </a:rPr>
                        <a:t>Pawsome</a:t>
                      </a:r>
                      <a:r>
                        <a:rPr lang="en-US" sz="1100" kern="1200" dirty="0">
                          <a:solidFill>
                            <a:schemeClr val="dk1"/>
                          </a:solidFill>
                          <a:effectLst/>
                          <a:latin typeface="+mn-lt"/>
                          <a:ea typeface="+mn-ea"/>
                          <a:cs typeface="+mn-cs"/>
                        </a:rPr>
                        <a:t> Panda game with your family or friends.   </a:t>
                      </a:r>
                      <a:r>
                        <a:rPr lang="en-US" sz="1100" b="1" u="sng" kern="1200" dirty="0">
                          <a:solidFill>
                            <a:schemeClr val="dk1"/>
                          </a:solidFill>
                          <a:effectLst/>
                          <a:latin typeface="+mn-lt"/>
                          <a:ea typeface="+mn-ea"/>
                          <a:cs typeface="+mn-cs"/>
                        </a:rPr>
                        <a:t>See slide 6</a:t>
                      </a:r>
                      <a:endParaRPr lang="en-GB" sz="1100" b="1" u="sng" kern="1200" dirty="0">
                        <a:solidFill>
                          <a:schemeClr val="dk1"/>
                        </a:solidFill>
                        <a:effectLst/>
                        <a:latin typeface="+mn-lt"/>
                        <a:ea typeface="+mn-ea"/>
                        <a:cs typeface="+mn-cs"/>
                      </a:endParaRPr>
                    </a:p>
                  </a:txBody>
                  <a:tcPr/>
                </a:tc>
                <a:tc>
                  <a:txBody>
                    <a:bodyPr/>
                    <a:lstStyle/>
                    <a:p>
                      <a:r>
                        <a:rPr lang="en-US" sz="1100" b="1" u="sng" dirty="0"/>
                        <a:t>High knees Competition</a:t>
                      </a:r>
                    </a:p>
                    <a:p>
                      <a:endParaRPr lang="en-US" sz="1100" dirty="0"/>
                    </a:p>
                    <a:p>
                      <a:r>
                        <a:rPr lang="en-US" sz="1100" dirty="0"/>
                        <a:t>Last week we kicked our bottoms, this week we are going to take our knees high. How many high knees</a:t>
                      </a:r>
                      <a:r>
                        <a:rPr lang="en-US" sz="1100" baseline="0" dirty="0"/>
                        <a:t> can you do in 30 seconds? </a:t>
                      </a:r>
                      <a:r>
                        <a:rPr lang="en-US" sz="1100" b="1" u="sng" baseline="0" dirty="0"/>
                        <a:t>See slide 8</a:t>
                      </a:r>
                      <a:endParaRPr lang="en-GB" sz="1100" b="1" u="sng" dirty="0"/>
                    </a:p>
                  </a:txBody>
                  <a:tcPr/>
                </a:tc>
                <a:tc>
                  <a:txBody>
                    <a:bodyPr/>
                    <a:lstStyle/>
                    <a:p>
                      <a:r>
                        <a:rPr lang="en-US" sz="1100" b="1" u="sng" dirty="0"/>
                        <a:t>Competition time</a:t>
                      </a:r>
                    </a:p>
                    <a:p>
                      <a:endParaRPr lang="en-US" sz="1100" dirty="0"/>
                    </a:p>
                    <a:p>
                      <a:r>
                        <a:rPr lang="en-US" sz="1100" dirty="0"/>
                        <a:t>Its almost the school holidays so time for your very final challenge. Choose any of the activities we have done over the past 6 weeks and challenge your family. Award Mum, Dad, Gran,</a:t>
                      </a:r>
                      <a:r>
                        <a:rPr lang="en-US" sz="1100" baseline="0" dirty="0"/>
                        <a:t> Sister, brother or </a:t>
                      </a:r>
                      <a:r>
                        <a:rPr lang="en-US" sz="1100" baseline="0" dirty="0" err="1"/>
                        <a:t>carer</a:t>
                      </a:r>
                      <a:r>
                        <a:rPr lang="en-US" sz="1100" baseline="0" dirty="0"/>
                        <a:t> a medal at the end of it. Medals attached. </a:t>
                      </a:r>
                      <a:r>
                        <a:rPr lang="en-US" sz="1100" b="1" u="sng" baseline="0" dirty="0"/>
                        <a:t>See slide 9</a:t>
                      </a:r>
                      <a:endParaRPr lang="en-US" sz="1100" b="1" u="sng" dirty="0"/>
                    </a:p>
                  </a:txBody>
                  <a:tcPr/>
                </a:tc>
                <a:extLst>
                  <a:ext uri="{0D108BD9-81ED-4DB2-BD59-A6C34878D82A}">
                    <a16:rowId xmlns:a16="http://schemas.microsoft.com/office/drawing/2014/main" val="1361170602"/>
                  </a:ext>
                </a:extLst>
              </a:tr>
            </a:tbl>
          </a:graphicData>
        </a:graphic>
      </p:graphicFrame>
      <p:pic>
        <p:nvPicPr>
          <p:cNvPr id="21" name="Picture 20"/>
          <p:cNvPicPr/>
          <p:nvPr/>
        </p:nvPicPr>
        <p:blipFill rotWithShape="1">
          <a:blip r:embed="rId3"/>
          <a:srcRect l="37988" t="10810" r="38274" b="17266"/>
          <a:stretch/>
        </p:blipFill>
        <p:spPr bwMode="auto">
          <a:xfrm>
            <a:off x="2865120" y="2112651"/>
            <a:ext cx="697502" cy="1261201"/>
          </a:xfrm>
          <a:prstGeom prst="rect">
            <a:avLst/>
          </a:prstGeom>
          <a:ln>
            <a:noFill/>
          </a:ln>
          <a:extLst>
            <a:ext uri="{53640926-AAD7-44D8-BBD7-CCE9431645EC}">
              <a14:shadowObscured xmlns:a14="http://schemas.microsoft.com/office/drawing/2010/main"/>
            </a:ext>
          </a:extLst>
        </p:spPr>
      </p:pic>
      <p:pic>
        <p:nvPicPr>
          <p:cNvPr id="22" name="Content Placeholder 7" descr="A screenshot of a cell phone&#10;&#10;Description automatically generated">
            <a:extLst>
              <a:ext uri="{FF2B5EF4-FFF2-40B4-BE49-F238E27FC236}">
                <a16:creationId xmlns:a16="http://schemas.microsoft.com/office/drawing/2014/main" id="{CB8160D2-156D-426A-A66A-A85224E61BA7}"/>
              </a:ext>
            </a:extLst>
          </p:cNvPr>
          <p:cNvPicPr>
            <a:picLocks noGrp="1" noChangeAspect="1"/>
          </p:cNvPicPr>
          <p:nvPr>
            <p:ph sz="half" idx="4294967295"/>
          </p:nvPr>
        </p:nvPicPr>
        <p:blipFill>
          <a:blip r:embed="rId4" cstate="hqprint">
            <a:extLst>
              <a:ext uri="{28A0092B-C50C-407E-A947-70E740481C1C}">
                <a14:useLocalDpi xmlns:a14="http://schemas.microsoft.com/office/drawing/2010/main" val="0"/>
              </a:ext>
            </a:extLst>
          </a:blip>
          <a:stretch>
            <a:fillRect/>
          </a:stretch>
        </p:blipFill>
        <p:spPr>
          <a:xfrm>
            <a:off x="8619909" y="2100580"/>
            <a:ext cx="1031226" cy="1219526"/>
          </a:xfrm>
          <a:prstGeom prst="rect">
            <a:avLst/>
          </a:prstGeom>
        </p:spPr>
      </p:pic>
      <p:pic>
        <p:nvPicPr>
          <p:cNvPr id="24" name="Picture 23"/>
          <p:cNvPicPr/>
          <p:nvPr/>
        </p:nvPicPr>
        <p:blipFill rotWithShape="1">
          <a:blip r:embed="rId5"/>
          <a:srcRect l="37419" t="14523" r="37514" b="23641"/>
          <a:stretch/>
        </p:blipFill>
        <p:spPr bwMode="auto">
          <a:xfrm>
            <a:off x="6897189" y="5951266"/>
            <a:ext cx="700450" cy="906734"/>
          </a:xfrm>
          <a:prstGeom prst="rect">
            <a:avLst/>
          </a:prstGeom>
          <a:ln>
            <a:noFill/>
          </a:ln>
          <a:extLst>
            <a:ext uri="{53640926-AAD7-44D8-BBD7-CCE9431645EC}">
              <a14:shadowObscured xmlns:a14="http://schemas.microsoft.com/office/drawing/2010/main"/>
            </a:ext>
          </a:extLst>
        </p:spPr>
      </p:pic>
      <p:pic>
        <p:nvPicPr>
          <p:cNvPr id="25" name="Picture 24"/>
          <p:cNvPicPr/>
          <p:nvPr/>
        </p:nvPicPr>
        <p:blipFill rotWithShape="1">
          <a:blip r:embed="rId6"/>
          <a:srcRect l="20704" t="19251" r="6556" b="9495"/>
          <a:stretch/>
        </p:blipFill>
        <p:spPr bwMode="auto">
          <a:xfrm>
            <a:off x="8803682" y="6322038"/>
            <a:ext cx="847453" cy="535962"/>
          </a:xfrm>
          <a:prstGeom prst="rect">
            <a:avLst/>
          </a:prstGeom>
          <a:ln>
            <a:noFill/>
          </a:ln>
          <a:extLst>
            <a:ext uri="{53640926-AAD7-44D8-BBD7-CCE9431645EC}">
              <a14:shadowObscured xmlns:a14="http://schemas.microsoft.com/office/drawing/2010/main"/>
            </a:ext>
          </a:extLst>
        </p:spPr>
      </p:pic>
      <p:pic>
        <p:nvPicPr>
          <p:cNvPr id="3" name="Picture 2"/>
          <p:cNvPicPr>
            <a:picLocks noChangeAspect="1"/>
          </p:cNvPicPr>
          <p:nvPr/>
        </p:nvPicPr>
        <p:blipFill>
          <a:blip r:embed="rId7"/>
          <a:stretch>
            <a:fillRect/>
          </a:stretch>
        </p:blipFill>
        <p:spPr>
          <a:xfrm>
            <a:off x="10320200" y="2037577"/>
            <a:ext cx="1369151" cy="982980"/>
          </a:xfrm>
          <a:prstGeom prst="rect">
            <a:avLst/>
          </a:prstGeom>
        </p:spPr>
      </p:pic>
      <p:pic>
        <p:nvPicPr>
          <p:cNvPr id="4" name="Picture 3"/>
          <p:cNvPicPr>
            <a:picLocks noChangeAspect="1"/>
          </p:cNvPicPr>
          <p:nvPr/>
        </p:nvPicPr>
        <p:blipFill>
          <a:blip r:embed="rId8"/>
          <a:stretch>
            <a:fillRect/>
          </a:stretch>
        </p:blipFill>
        <p:spPr>
          <a:xfrm>
            <a:off x="6703271" y="2685752"/>
            <a:ext cx="747860" cy="747860"/>
          </a:xfrm>
          <a:prstGeom prst="rect">
            <a:avLst/>
          </a:prstGeom>
        </p:spPr>
      </p:pic>
      <p:pic>
        <p:nvPicPr>
          <p:cNvPr id="5" name="Picture 4"/>
          <p:cNvPicPr>
            <a:picLocks noChangeAspect="1"/>
          </p:cNvPicPr>
          <p:nvPr/>
        </p:nvPicPr>
        <p:blipFill>
          <a:blip r:embed="rId9"/>
          <a:stretch>
            <a:fillRect/>
          </a:stretch>
        </p:blipFill>
        <p:spPr>
          <a:xfrm>
            <a:off x="2325188" y="3817751"/>
            <a:ext cx="6096000" cy="1057275"/>
          </a:xfrm>
          <a:prstGeom prst="rect">
            <a:avLst/>
          </a:prstGeom>
        </p:spPr>
      </p:pic>
      <p:sp>
        <p:nvSpPr>
          <p:cNvPr id="6" name="TextBox 5"/>
          <p:cNvSpPr txBox="1"/>
          <p:nvPr/>
        </p:nvSpPr>
        <p:spPr>
          <a:xfrm>
            <a:off x="8595360" y="3558858"/>
            <a:ext cx="3492140" cy="1277273"/>
          </a:xfrm>
          <a:prstGeom prst="rect">
            <a:avLst/>
          </a:prstGeom>
          <a:noFill/>
        </p:spPr>
        <p:txBody>
          <a:bodyPr wrap="square" rtlCol="0">
            <a:spAutoFit/>
          </a:bodyPr>
          <a:lstStyle/>
          <a:p>
            <a:r>
              <a:rPr lang="en-US" sz="1100" dirty="0"/>
              <a:t>All this week you are going to create a big picture showing all the fun activities you have done when thinking about the school games values.</a:t>
            </a:r>
          </a:p>
          <a:p>
            <a:endParaRPr lang="en-US" sz="1100" dirty="0"/>
          </a:p>
          <a:p>
            <a:r>
              <a:rPr lang="en-US" sz="1100" dirty="0"/>
              <a:t>Draw a picture of you working together with your family for team work, or the determination you had for riding your bike. </a:t>
            </a:r>
            <a:endParaRPr lang="en-GB" sz="1100" dirty="0"/>
          </a:p>
        </p:txBody>
      </p:sp>
    </p:spTree>
    <p:extLst>
      <p:ext uri="{BB962C8B-B14F-4D97-AF65-F5344CB8AC3E}">
        <p14:creationId xmlns:p14="http://schemas.microsoft.com/office/powerpoint/2010/main" val="3714744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5660C31-353F-4E34-ABBF-C76295E6E343}"/>
              </a:ext>
            </a:extLst>
          </p:cNvPr>
          <p:cNvGraphicFramePr>
            <a:graphicFrameLocks noGrp="1"/>
          </p:cNvGraphicFramePr>
          <p:nvPr/>
        </p:nvGraphicFramePr>
        <p:xfrm>
          <a:off x="1854476" y="1046922"/>
          <a:ext cx="8483049" cy="5597718"/>
        </p:xfrm>
        <a:graphic>
          <a:graphicData uri="http://schemas.openxmlformats.org/drawingml/2006/table">
            <a:tbl>
              <a:tblPr firstRow="1" bandRow="1">
                <a:tableStyleId>{5C22544A-7EE6-4342-B048-85BDC9FD1C3A}</a:tableStyleId>
              </a:tblPr>
              <a:tblGrid>
                <a:gridCol w="2827683">
                  <a:extLst>
                    <a:ext uri="{9D8B030D-6E8A-4147-A177-3AD203B41FA5}">
                      <a16:colId xmlns:a16="http://schemas.microsoft.com/office/drawing/2014/main" val="2884591664"/>
                    </a:ext>
                  </a:extLst>
                </a:gridCol>
                <a:gridCol w="2827683">
                  <a:extLst>
                    <a:ext uri="{9D8B030D-6E8A-4147-A177-3AD203B41FA5}">
                      <a16:colId xmlns:a16="http://schemas.microsoft.com/office/drawing/2014/main" val="262641145"/>
                    </a:ext>
                  </a:extLst>
                </a:gridCol>
                <a:gridCol w="2827683">
                  <a:extLst>
                    <a:ext uri="{9D8B030D-6E8A-4147-A177-3AD203B41FA5}">
                      <a16:colId xmlns:a16="http://schemas.microsoft.com/office/drawing/2014/main" val="1829200508"/>
                    </a:ext>
                  </a:extLst>
                </a:gridCol>
              </a:tblGrid>
              <a:tr h="359275">
                <a:tc>
                  <a:txBody>
                    <a:bodyPr/>
                    <a:lstStyle/>
                    <a:p>
                      <a:pPr algn="l"/>
                      <a:r>
                        <a:rPr lang="en-GB" dirty="0">
                          <a:solidFill>
                            <a:srgbClr val="FFFF00"/>
                          </a:solidFill>
                        </a:rPr>
                        <a:t>Activity Card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tc>
                  <a:txBody>
                    <a:bodyPr/>
                    <a:lstStyle/>
                    <a:p>
                      <a:pPr algn="l"/>
                      <a:r>
                        <a:rPr lang="en-GB" dirty="0">
                          <a:solidFill>
                            <a:srgbClr val="FFFF00"/>
                          </a:solidFill>
                        </a:rPr>
                        <a:t>Activity Card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tc>
                  <a:txBody>
                    <a:bodyPr/>
                    <a:lstStyle/>
                    <a:p>
                      <a:pPr algn="l"/>
                      <a:r>
                        <a:rPr lang="en-GB" dirty="0">
                          <a:solidFill>
                            <a:srgbClr val="FFFF00"/>
                          </a:solidFill>
                        </a:rPr>
                        <a:t>Activity Card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extLst>
                  <a:ext uri="{0D108BD9-81ED-4DB2-BD59-A6C34878D82A}">
                    <a16:rowId xmlns:a16="http://schemas.microsoft.com/office/drawing/2014/main" val="770956495"/>
                  </a:ext>
                </a:extLst>
              </a:tr>
              <a:tr h="620119">
                <a:tc>
                  <a:txBody>
                    <a:bodyPr/>
                    <a:lstStyle/>
                    <a:p>
                      <a:pPr algn="ctr"/>
                      <a:r>
                        <a:rPr lang="en-US" b="1" dirty="0">
                          <a:solidFill>
                            <a:srgbClr val="002060"/>
                          </a:solidFill>
                        </a:rPr>
                        <a:t>Sprint</a:t>
                      </a:r>
                      <a:endParaRPr lang="en-GB"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u="none" kern="1200" dirty="0">
                          <a:solidFill>
                            <a:schemeClr val="dk1"/>
                          </a:solidFill>
                          <a:effectLst/>
                          <a:latin typeface="+mn-lt"/>
                          <a:ea typeface="+mn-ea"/>
                          <a:cs typeface="+mn-cs"/>
                        </a:rPr>
                        <a:t>  </a:t>
                      </a:r>
                      <a:r>
                        <a:rPr lang="en-US" sz="1800" b="1" u="none" kern="1200" dirty="0">
                          <a:solidFill>
                            <a:srgbClr val="002060"/>
                          </a:solidFill>
                          <a:effectLst/>
                          <a:latin typeface="+mn-lt"/>
                          <a:ea typeface="+mn-ea"/>
                          <a:cs typeface="+mn-cs"/>
                        </a:rPr>
                        <a:t>Long</a:t>
                      </a:r>
                      <a:r>
                        <a:rPr lang="en-US" sz="1800" b="1" u="none" kern="1200" baseline="0" dirty="0">
                          <a:solidFill>
                            <a:srgbClr val="002060"/>
                          </a:solidFill>
                          <a:effectLst/>
                          <a:latin typeface="+mn-lt"/>
                          <a:ea typeface="+mn-ea"/>
                          <a:cs typeface="+mn-cs"/>
                        </a:rPr>
                        <a:t> jump</a:t>
                      </a:r>
                      <a:endParaRPr lang="en-GB" sz="1800" kern="1200" dirty="0">
                        <a:solidFill>
                          <a:schemeClr val="dk1"/>
                        </a:solidFill>
                        <a:effectLst/>
                        <a:latin typeface="+mn-lt"/>
                        <a:ea typeface="+mn-ea"/>
                        <a:cs typeface="+mn-cs"/>
                      </a:endParaRPr>
                    </a:p>
                    <a:p>
                      <a:pPr algn="l"/>
                      <a:endParaRPr lang="en-GB"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a:solidFill>
                            <a:srgbClr val="002060"/>
                          </a:solidFill>
                        </a:rPr>
                        <a:t>Shot</a:t>
                      </a:r>
                      <a:r>
                        <a:rPr lang="en-US" b="1" baseline="0">
                          <a:solidFill>
                            <a:srgbClr val="002060"/>
                          </a:solidFill>
                        </a:rPr>
                        <a:t> put</a:t>
                      </a:r>
                      <a:endParaRPr lang="en-GB" b="1" i="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51029626"/>
                  </a:ext>
                </a:extLst>
              </a:tr>
              <a:tr h="1726758">
                <a:tc>
                  <a:txBody>
                    <a:bodyPr/>
                    <a:lstStyle/>
                    <a:p>
                      <a:r>
                        <a:rPr lang="en-GB" sz="1400" b="1" u="sng" kern="1200" dirty="0">
                          <a:solidFill>
                            <a:schemeClr val="dk1"/>
                          </a:solidFill>
                          <a:effectLst/>
                          <a:latin typeface="+mn-lt"/>
                          <a:ea typeface="+mn-ea"/>
                          <a:cs typeface="+mn-cs"/>
                        </a:rPr>
                        <a:t>Equipment needed</a:t>
                      </a:r>
                    </a:p>
                    <a:p>
                      <a:endParaRPr lang="en-GB" sz="1400" b="1" u="sng" kern="1200" dirty="0">
                        <a:solidFill>
                          <a:schemeClr val="dk1"/>
                        </a:solidFill>
                        <a:effectLst/>
                        <a:latin typeface="+mn-lt"/>
                        <a:ea typeface="+mn-ea"/>
                        <a:cs typeface="+mn-cs"/>
                      </a:endParaRPr>
                    </a:p>
                    <a:p>
                      <a:r>
                        <a:rPr lang="en-GB" sz="1400" b="0" u="none" kern="1200" dirty="0">
                          <a:solidFill>
                            <a:schemeClr val="dk1"/>
                          </a:solidFill>
                          <a:effectLst/>
                          <a:latin typeface="+mn-lt"/>
                          <a:ea typeface="+mn-ea"/>
                          <a:cs typeface="+mn-cs"/>
                        </a:rPr>
                        <a:t>Stop watch or any timer</a:t>
                      </a:r>
                    </a:p>
                    <a:p>
                      <a:r>
                        <a:rPr lang="en-US" sz="1400" b="0" u="none" kern="1200" dirty="0">
                          <a:solidFill>
                            <a:schemeClr val="dk1"/>
                          </a:solidFill>
                          <a:effectLst/>
                          <a:latin typeface="+mn-lt"/>
                          <a:ea typeface="+mn-ea"/>
                          <a:cs typeface="+mn-cs"/>
                        </a:rPr>
                        <a:t>Start line and finish line.</a:t>
                      </a:r>
                      <a:endParaRPr lang="en-GB" sz="1400" b="0" u="none"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GB" sz="1400" b="1" u="sng" kern="1200" dirty="0">
                          <a:solidFill>
                            <a:schemeClr val="dk1"/>
                          </a:solidFill>
                          <a:effectLst/>
                          <a:latin typeface="+mn-lt"/>
                          <a:ea typeface="+mn-ea"/>
                          <a:cs typeface="+mn-cs"/>
                        </a:rPr>
                        <a:t>Equipment needed</a:t>
                      </a:r>
                    </a:p>
                    <a:p>
                      <a:endParaRPr lang="en-US" sz="1400" b="1" u="sng" kern="1200" dirty="0">
                        <a:solidFill>
                          <a:schemeClr val="dk1"/>
                        </a:solidFill>
                        <a:effectLst/>
                        <a:latin typeface="+mn-lt"/>
                        <a:ea typeface="+mn-ea"/>
                        <a:cs typeface="+mn-cs"/>
                      </a:endParaRPr>
                    </a:p>
                    <a:p>
                      <a:r>
                        <a:rPr lang="en-US" sz="1400" b="0" u="none" kern="1200" dirty="0">
                          <a:solidFill>
                            <a:schemeClr val="dk1"/>
                          </a:solidFill>
                          <a:effectLst/>
                          <a:latin typeface="+mn-lt"/>
                          <a:ea typeface="+mn-ea"/>
                          <a:cs typeface="+mn-cs"/>
                        </a:rPr>
                        <a:t>A start line and a measuring tape</a:t>
                      </a:r>
                      <a:endParaRPr lang="en-GB" sz="1400" b="0" u="none" kern="1200" dirty="0">
                        <a:solidFill>
                          <a:schemeClr val="dk1"/>
                        </a:solidFill>
                        <a:effectLst/>
                        <a:latin typeface="+mn-lt"/>
                        <a:ea typeface="+mn-ea"/>
                        <a:cs typeface="+mn-cs"/>
                      </a:endParaRPr>
                    </a:p>
                    <a:p>
                      <a:endParaRPr lang="en-GB"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GB" sz="1400" b="1" u="sng" kern="1200" dirty="0">
                          <a:solidFill>
                            <a:schemeClr val="dk1"/>
                          </a:solidFill>
                          <a:effectLst/>
                          <a:latin typeface="+mn-lt"/>
                          <a:ea typeface="+mn-ea"/>
                          <a:cs typeface="+mn-cs"/>
                        </a:rPr>
                        <a:t>Equipment needed</a:t>
                      </a:r>
                    </a:p>
                    <a:p>
                      <a:endParaRPr lang="en-US" sz="1400" b="1" u="sng" kern="1200" dirty="0">
                        <a:solidFill>
                          <a:schemeClr val="dk1"/>
                        </a:solidFill>
                        <a:effectLst/>
                        <a:latin typeface="+mn-lt"/>
                        <a:ea typeface="+mn-ea"/>
                        <a:cs typeface="+mn-cs"/>
                      </a:endParaRPr>
                    </a:p>
                    <a:p>
                      <a:r>
                        <a:rPr lang="en-US" sz="1400" b="0" u="none" kern="1200" dirty="0">
                          <a:solidFill>
                            <a:schemeClr val="dk1"/>
                          </a:solidFill>
                          <a:effectLst/>
                          <a:latin typeface="+mn-lt"/>
                          <a:ea typeface="+mn-ea"/>
                          <a:cs typeface="+mn-cs"/>
                        </a:rPr>
                        <a:t>A ball that can fit in your hand</a:t>
                      </a:r>
                      <a:endParaRPr lang="en-GB" sz="1400" b="0" u="none" kern="1200" dirty="0">
                        <a:solidFill>
                          <a:schemeClr val="dk1"/>
                        </a:solidFill>
                        <a:effectLst/>
                        <a:latin typeface="+mn-lt"/>
                        <a:ea typeface="+mn-ea"/>
                        <a:cs typeface="+mn-cs"/>
                      </a:endParaRPr>
                    </a:p>
                    <a:p>
                      <a:endParaRPr lang="en-GB"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3374173"/>
                  </a:ext>
                </a:extLst>
              </a:tr>
              <a:tr h="2514925">
                <a:tc>
                  <a:txBody>
                    <a:bodyPr/>
                    <a:lstStyle/>
                    <a:p>
                      <a:r>
                        <a:rPr lang="en-GB" sz="1400" b="1" u="sng" kern="1200" dirty="0">
                          <a:solidFill>
                            <a:schemeClr val="dk1"/>
                          </a:solidFill>
                          <a:effectLst/>
                          <a:latin typeface="+mn-lt"/>
                          <a:ea typeface="+mn-ea"/>
                          <a:cs typeface="+mn-cs"/>
                        </a:rPr>
                        <a:t>Instructions</a:t>
                      </a:r>
                    </a:p>
                    <a:p>
                      <a:endParaRPr lang="en-US" sz="1400" b="1" u="sng" kern="1200" dirty="0">
                        <a:solidFill>
                          <a:schemeClr val="dk1"/>
                        </a:solidFill>
                        <a:effectLst/>
                        <a:latin typeface="+mn-lt"/>
                        <a:ea typeface="+mn-ea"/>
                        <a:cs typeface="+mn-cs"/>
                      </a:endParaRPr>
                    </a:p>
                    <a:p>
                      <a:r>
                        <a:rPr lang="en-US" sz="1400" b="0" u="none" kern="1200" dirty="0">
                          <a:solidFill>
                            <a:schemeClr val="dk1"/>
                          </a:solidFill>
                          <a:effectLst/>
                          <a:latin typeface="+mn-lt"/>
                          <a:ea typeface="+mn-ea"/>
                          <a:cs typeface="+mn-cs"/>
                        </a:rPr>
                        <a:t>The </a:t>
                      </a:r>
                      <a:r>
                        <a:rPr lang="en-US" sz="1400" b="0" u="none" kern="1200" dirty="0" err="1">
                          <a:solidFill>
                            <a:schemeClr val="dk1"/>
                          </a:solidFill>
                          <a:effectLst/>
                          <a:latin typeface="+mn-lt"/>
                          <a:ea typeface="+mn-ea"/>
                          <a:cs typeface="+mn-cs"/>
                        </a:rPr>
                        <a:t>decathalon</a:t>
                      </a:r>
                      <a:r>
                        <a:rPr lang="en-US" sz="1400" b="0" u="none" kern="1200" baseline="0" dirty="0">
                          <a:solidFill>
                            <a:schemeClr val="dk1"/>
                          </a:solidFill>
                          <a:effectLst/>
                          <a:latin typeface="+mn-lt"/>
                          <a:ea typeface="+mn-ea"/>
                          <a:cs typeface="+mn-cs"/>
                        </a:rPr>
                        <a:t> has 100 meter sprint.</a:t>
                      </a:r>
                    </a:p>
                    <a:p>
                      <a:r>
                        <a:rPr lang="en-US" sz="1400" b="0" u="none" kern="1200" baseline="0" dirty="0">
                          <a:solidFill>
                            <a:schemeClr val="dk1"/>
                          </a:solidFill>
                          <a:effectLst/>
                          <a:latin typeface="+mn-lt"/>
                          <a:ea typeface="+mn-ea"/>
                          <a:cs typeface="+mn-cs"/>
                        </a:rPr>
                        <a:t>We can have a 10 meter sprint.</a:t>
                      </a:r>
                    </a:p>
                    <a:p>
                      <a:endParaRPr lang="en-US" sz="1400" b="0" u="none" kern="1200" baseline="0" dirty="0">
                        <a:solidFill>
                          <a:schemeClr val="dk1"/>
                        </a:solidFill>
                        <a:effectLst/>
                        <a:latin typeface="+mn-lt"/>
                        <a:ea typeface="+mn-ea"/>
                        <a:cs typeface="+mn-cs"/>
                      </a:endParaRPr>
                    </a:p>
                    <a:p>
                      <a:r>
                        <a:rPr lang="en-US" sz="1400" b="0" u="none" kern="1200" baseline="0" dirty="0">
                          <a:solidFill>
                            <a:schemeClr val="dk1"/>
                          </a:solidFill>
                          <a:effectLst/>
                          <a:latin typeface="+mn-lt"/>
                          <a:ea typeface="+mn-ea"/>
                          <a:cs typeface="+mn-cs"/>
                        </a:rPr>
                        <a:t>Mark out the course in the garden. </a:t>
                      </a:r>
                    </a:p>
                    <a:p>
                      <a:r>
                        <a:rPr lang="en-US" sz="1400" b="0" u="none" kern="1200" baseline="0" dirty="0">
                          <a:solidFill>
                            <a:schemeClr val="dk1"/>
                          </a:solidFill>
                          <a:effectLst/>
                          <a:latin typeface="+mn-lt"/>
                          <a:ea typeface="+mn-ea"/>
                          <a:cs typeface="+mn-cs"/>
                        </a:rPr>
                        <a:t>Get ready, set and go …………</a:t>
                      </a:r>
                    </a:p>
                    <a:p>
                      <a:endParaRPr lang="en-US" sz="1400" b="0" u="none" kern="1200" baseline="0" dirty="0">
                        <a:solidFill>
                          <a:schemeClr val="dk1"/>
                        </a:solidFill>
                        <a:effectLst/>
                        <a:latin typeface="+mn-lt"/>
                        <a:ea typeface="+mn-ea"/>
                        <a:cs typeface="+mn-cs"/>
                      </a:endParaRPr>
                    </a:p>
                    <a:p>
                      <a:r>
                        <a:rPr lang="en-US" sz="1400" b="0" u="none" kern="1200" baseline="0" dirty="0">
                          <a:solidFill>
                            <a:schemeClr val="dk1"/>
                          </a:solidFill>
                          <a:effectLst/>
                          <a:latin typeface="+mn-lt"/>
                          <a:ea typeface="+mn-ea"/>
                          <a:cs typeface="+mn-cs"/>
                        </a:rPr>
                        <a:t>Can you beat your Mums / Dads / Brothers or Sisters time?</a:t>
                      </a:r>
                      <a:endParaRPr lang="en-GB" sz="1400" b="0" u="none" kern="1200" dirty="0">
                        <a:solidFill>
                          <a:schemeClr val="dk1"/>
                        </a:solidFill>
                        <a:effectLst/>
                        <a:latin typeface="+mn-lt"/>
                        <a:ea typeface="+mn-ea"/>
                        <a:cs typeface="+mn-cs"/>
                      </a:endParaRPr>
                    </a:p>
                    <a:p>
                      <a:endParaRPr lang="en-GB"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b="1" u="sng" kern="1200" dirty="0">
                          <a:solidFill>
                            <a:schemeClr val="dk1"/>
                          </a:solidFill>
                          <a:effectLst/>
                          <a:latin typeface="+mn-lt"/>
                          <a:ea typeface="+mn-ea"/>
                          <a:cs typeface="+mn-cs"/>
                        </a:rPr>
                        <a:t>Instructions</a:t>
                      </a:r>
                    </a:p>
                    <a:p>
                      <a:endParaRPr lang="en-GB" sz="1400" kern="1200" dirty="0">
                        <a:solidFill>
                          <a:schemeClr val="dk1"/>
                        </a:solidFill>
                        <a:effectLst/>
                        <a:latin typeface="+mn-lt"/>
                        <a:ea typeface="+mn-ea"/>
                        <a:cs typeface="+mn-cs"/>
                      </a:endParaRPr>
                    </a:p>
                    <a:p>
                      <a:r>
                        <a:rPr lang="en-US" sz="1400" b="0" dirty="0">
                          <a:solidFill>
                            <a:schemeClr val="tx1"/>
                          </a:solidFill>
                        </a:rPr>
                        <a:t>Stand</a:t>
                      </a:r>
                      <a:r>
                        <a:rPr lang="en-US" sz="1400" b="0" baseline="0" dirty="0">
                          <a:solidFill>
                            <a:schemeClr val="tx1"/>
                          </a:solidFill>
                        </a:rPr>
                        <a:t> with two feet behind the starting line. Swing your arms backwards and forwards and bend your knees a little bit.</a:t>
                      </a:r>
                    </a:p>
                    <a:p>
                      <a:r>
                        <a:rPr lang="en-US" sz="1400" b="0" baseline="0" dirty="0">
                          <a:solidFill>
                            <a:schemeClr val="tx1"/>
                          </a:solidFill>
                        </a:rPr>
                        <a:t>When you are ready jump forwards as far as you can.</a:t>
                      </a:r>
                    </a:p>
                    <a:p>
                      <a:r>
                        <a:rPr lang="en-US" sz="1400" b="0" baseline="0" dirty="0">
                          <a:solidFill>
                            <a:schemeClr val="tx1"/>
                          </a:solidFill>
                        </a:rPr>
                        <a:t>Don’t fall over though!</a:t>
                      </a:r>
                    </a:p>
                    <a:p>
                      <a:endParaRPr lang="en-US" sz="1400" b="0" baseline="0" dirty="0">
                        <a:solidFill>
                          <a:schemeClr val="tx1"/>
                        </a:solidFill>
                      </a:endParaRPr>
                    </a:p>
                    <a:p>
                      <a:r>
                        <a:rPr lang="en-US" sz="1400" b="0" baseline="0" dirty="0">
                          <a:solidFill>
                            <a:schemeClr val="tx1"/>
                          </a:solidFill>
                        </a:rPr>
                        <a:t>Look at how far you jumped……  Is it really far? Have another go and see if you can beat your record.</a:t>
                      </a:r>
                      <a:endParaRPr lang="en-GB"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b="1" u="sng" kern="1200" dirty="0">
                          <a:solidFill>
                            <a:schemeClr val="dk1"/>
                          </a:solidFill>
                          <a:effectLst/>
                          <a:latin typeface="+mn-lt"/>
                          <a:ea typeface="+mn-ea"/>
                          <a:cs typeface="+mn-cs"/>
                        </a:rPr>
                        <a:t>Instructions</a:t>
                      </a:r>
                    </a:p>
                    <a:p>
                      <a:endParaRPr lang="en-GB" sz="1400" kern="1200" dirty="0">
                        <a:solidFill>
                          <a:schemeClr val="dk1"/>
                        </a:solidFill>
                        <a:effectLst/>
                        <a:latin typeface="+mn-lt"/>
                        <a:ea typeface="+mn-ea"/>
                        <a:cs typeface="+mn-cs"/>
                      </a:endParaRPr>
                    </a:p>
                    <a:p>
                      <a:r>
                        <a:rPr lang="en-US" sz="1400" b="0" i="0" dirty="0">
                          <a:solidFill>
                            <a:schemeClr val="tx1"/>
                          </a:solidFill>
                        </a:rPr>
                        <a:t>Stand</a:t>
                      </a:r>
                      <a:r>
                        <a:rPr lang="en-US" sz="1400" b="0" i="0" baseline="0" dirty="0">
                          <a:solidFill>
                            <a:schemeClr val="tx1"/>
                          </a:solidFill>
                        </a:rPr>
                        <a:t> at your starting line again but this time stand sideways. Hold the ball in your throwing hand and make a big star shape with your body. Put the ball right next to your neck…. It might feel cold. </a:t>
                      </a:r>
                    </a:p>
                    <a:p>
                      <a:r>
                        <a:rPr lang="en-US" sz="1400" b="0" i="0" baseline="0" dirty="0">
                          <a:solidFill>
                            <a:schemeClr val="tx1"/>
                          </a:solidFill>
                        </a:rPr>
                        <a:t>Lean away from the line and push the ball away from your neck and as far away from the starting line as possible. I bet it flies through the air!!!!</a:t>
                      </a:r>
                      <a:endParaRPr lang="en-GB" sz="1400"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8753069"/>
                  </a:ext>
                </a:extLst>
              </a:tr>
            </a:tbl>
          </a:graphicData>
        </a:graphic>
      </p:graphicFrame>
      <p:pic>
        <p:nvPicPr>
          <p:cNvPr id="6" name="Picture 5" descr="A picture containing clipart&#10;&#10;Description automatically generated">
            <a:extLst>
              <a:ext uri="{FF2B5EF4-FFF2-40B4-BE49-F238E27FC236}">
                <a16:creationId xmlns:a16="http://schemas.microsoft.com/office/drawing/2014/main" id="{55DB4631-8126-4D40-9043-408C978E9C0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74134" y="87796"/>
            <a:ext cx="823292" cy="906118"/>
          </a:xfrm>
          <a:prstGeom prst="rect">
            <a:avLst/>
          </a:prstGeom>
          <a:noFill/>
        </p:spPr>
      </p:pic>
      <p:sp>
        <p:nvSpPr>
          <p:cNvPr id="7" name="TextBox 6">
            <a:extLst>
              <a:ext uri="{FF2B5EF4-FFF2-40B4-BE49-F238E27FC236}">
                <a16:creationId xmlns:a16="http://schemas.microsoft.com/office/drawing/2014/main" id="{4890DC52-05BF-44F0-8495-C711AF621123}"/>
              </a:ext>
            </a:extLst>
          </p:cNvPr>
          <p:cNvSpPr txBox="1"/>
          <p:nvPr/>
        </p:nvSpPr>
        <p:spPr>
          <a:xfrm>
            <a:off x="2597427" y="217690"/>
            <a:ext cx="7593496" cy="646331"/>
          </a:xfrm>
          <a:prstGeom prst="rect">
            <a:avLst/>
          </a:prstGeom>
          <a:noFill/>
        </p:spPr>
        <p:txBody>
          <a:bodyPr wrap="square" rtlCol="0">
            <a:spAutoFit/>
          </a:bodyPr>
          <a:lstStyle/>
          <a:p>
            <a:pPr algn="ctr"/>
            <a:r>
              <a:rPr lang="en-GB" b="1" dirty="0">
                <a:solidFill>
                  <a:srgbClr val="002060"/>
                </a:solidFill>
              </a:rPr>
              <a:t>Durham &amp; Chester-Le-Street School Sport Partnership </a:t>
            </a:r>
          </a:p>
          <a:p>
            <a:pPr algn="ctr"/>
            <a:r>
              <a:rPr lang="en-US" b="1" dirty="0">
                <a:solidFill>
                  <a:srgbClr val="002060"/>
                </a:solidFill>
              </a:rPr>
              <a:t> mini </a:t>
            </a:r>
            <a:r>
              <a:rPr lang="en-US" b="1" dirty="0" err="1">
                <a:solidFill>
                  <a:srgbClr val="002060"/>
                </a:solidFill>
              </a:rPr>
              <a:t>decathalon</a:t>
            </a:r>
            <a:r>
              <a:rPr lang="en-US" b="1" dirty="0">
                <a:solidFill>
                  <a:srgbClr val="002060"/>
                </a:solidFill>
              </a:rPr>
              <a:t> challenge especially for Nursery and Reception children.</a:t>
            </a:r>
            <a:endParaRPr lang="en-GB" b="1" dirty="0">
              <a:solidFill>
                <a:srgbClr val="002060"/>
              </a:solidFill>
            </a:endParaRPr>
          </a:p>
        </p:txBody>
      </p:sp>
    </p:spTree>
    <p:extLst>
      <p:ext uri="{BB962C8B-B14F-4D97-AF65-F5344CB8AC3E}">
        <p14:creationId xmlns:p14="http://schemas.microsoft.com/office/powerpoint/2010/main" val="735826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5660C31-353F-4E34-ABBF-C76295E6E343}"/>
              </a:ext>
            </a:extLst>
          </p:cNvPr>
          <p:cNvGraphicFramePr>
            <a:graphicFrameLocks noGrp="1"/>
          </p:cNvGraphicFramePr>
          <p:nvPr/>
        </p:nvGraphicFramePr>
        <p:xfrm>
          <a:off x="1854476" y="1046922"/>
          <a:ext cx="8483049" cy="5571592"/>
        </p:xfrm>
        <a:graphic>
          <a:graphicData uri="http://schemas.openxmlformats.org/drawingml/2006/table">
            <a:tbl>
              <a:tblPr firstRow="1" bandRow="1">
                <a:tableStyleId>{5C22544A-7EE6-4342-B048-85BDC9FD1C3A}</a:tableStyleId>
              </a:tblPr>
              <a:tblGrid>
                <a:gridCol w="2827683">
                  <a:extLst>
                    <a:ext uri="{9D8B030D-6E8A-4147-A177-3AD203B41FA5}">
                      <a16:colId xmlns:a16="http://schemas.microsoft.com/office/drawing/2014/main" val="2884591664"/>
                    </a:ext>
                  </a:extLst>
                </a:gridCol>
                <a:gridCol w="2827683">
                  <a:extLst>
                    <a:ext uri="{9D8B030D-6E8A-4147-A177-3AD203B41FA5}">
                      <a16:colId xmlns:a16="http://schemas.microsoft.com/office/drawing/2014/main" val="262641145"/>
                    </a:ext>
                  </a:extLst>
                </a:gridCol>
                <a:gridCol w="2827683">
                  <a:extLst>
                    <a:ext uri="{9D8B030D-6E8A-4147-A177-3AD203B41FA5}">
                      <a16:colId xmlns:a16="http://schemas.microsoft.com/office/drawing/2014/main" val="1829200508"/>
                    </a:ext>
                  </a:extLst>
                </a:gridCol>
              </a:tblGrid>
              <a:tr h="355611">
                <a:tc>
                  <a:txBody>
                    <a:bodyPr/>
                    <a:lstStyle/>
                    <a:p>
                      <a:pPr algn="l"/>
                      <a:r>
                        <a:rPr lang="en-GB" dirty="0">
                          <a:solidFill>
                            <a:srgbClr val="FFFF00"/>
                          </a:solidFill>
                        </a:rPr>
                        <a:t>Activity Card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tc>
                  <a:txBody>
                    <a:bodyPr/>
                    <a:lstStyle/>
                    <a:p>
                      <a:pPr algn="l"/>
                      <a:r>
                        <a:rPr lang="en-GB" dirty="0">
                          <a:solidFill>
                            <a:srgbClr val="FFFF00"/>
                          </a:solidFill>
                        </a:rPr>
                        <a:t>Activity Card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tc>
                  <a:txBody>
                    <a:bodyPr/>
                    <a:lstStyle/>
                    <a:p>
                      <a:pPr algn="l"/>
                      <a:r>
                        <a:rPr lang="en-GB" dirty="0">
                          <a:solidFill>
                            <a:srgbClr val="FFFF00"/>
                          </a:solidFill>
                        </a:rPr>
                        <a:t>Activity Card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extLst>
                  <a:ext uri="{0D108BD9-81ED-4DB2-BD59-A6C34878D82A}">
                    <a16:rowId xmlns:a16="http://schemas.microsoft.com/office/drawing/2014/main" val="770956495"/>
                  </a:ext>
                </a:extLst>
              </a:tr>
              <a:tr h="6223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u="none" kern="1200" dirty="0">
                          <a:solidFill>
                            <a:schemeClr val="dk1"/>
                          </a:solidFill>
                          <a:effectLst/>
                          <a:latin typeface="+mn-lt"/>
                          <a:ea typeface="+mn-ea"/>
                          <a:cs typeface="+mn-cs"/>
                        </a:rPr>
                        <a:t> </a:t>
                      </a:r>
                      <a:r>
                        <a:rPr lang="en-US" sz="1800" b="1" u="none" kern="1200" dirty="0">
                          <a:solidFill>
                            <a:srgbClr val="002060"/>
                          </a:solidFill>
                          <a:effectLst/>
                          <a:latin typeface="+mn-lt"/>
                          <a:ea typeface="+mn-ea"/>
                          <a:cs typeface="+mn-cs"/>
                        </a:rPr>
                        <a:t>High</a:t>
                      </a:r>
                      <a:r>
                        <a:rPr lang="en-US" sz="1800" b="1" u="none" kern="1200" baseline="0" dirty="0">
                          <a:solidFill>
                            <a:srgbClr val="002060"/>
                          </a:solidFill>
                          <a:effectLst/>
                          <a:latin typeface="+mn-lt"/>
                          <a:ea typeface="+mn-ea"/>
                          <a:cs typeface="+mn-cs"/>
                        </a:rPr>
                        <a:t> Jump</a:t>
                      </a:r>
                      <a:endParaRPr lang="en-GB"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u="none" kern="1200" dirty="0">
                          <a:solidFill>
                            <a:schemeClr val="dk1"/>
                          </a:solidFill>
                          <a:effectLst/>
                          <a:latin typeface="+mn-lt"/>
                          <a:ea typeface="+mn-ea"/>
                          <a:cs typeface="+mn-cs"/>
                        </a:rPr>
                        <a:t> </a:t>
                      </a:r>
                      <a:r>
                        <a:rPr lang="en-US" sz="1800" b="1" u="none" kern="1200" dirty="0">
                          <a:solidFill>
                            <a:srgbClr val="002060"/>
                          </a:solidFill>
                          <a:effectLst/>
                          <a:latin typeface="+mn-lt"/>
                          <a:ea typeface="+mn-ea"/>
                          <a:cs typeface="+mn-cs"/>
                        </a:rPr>
                        <a:t>Middle</a:t>
                      </a:r>
                      <a:r>
                        <a:rPr lang="en-US" sz="1800" b="1" u="none" kern="1200" baseline="0" dirty="0">
                          <a:solidFill>
                            <a:srgbClr val="002060"/>
                          </a:solidFill>
                          <a:effectLst/>
                          <a:latin typeface="+mn-lt"/>
                          <a:ea typeface="+mn-ea"/>
                          <a:cs typeface="+mn-cs"/>
                        </a:rPr>
                        <a:t> distance run</a:t>
                      </a:r>
                      <a:endParaRPr lang="en-GB" sz="1800" kern="1200" dirty="0">
                        <a:solidFill>
                          <a:schemeClr val="dk1"/>
                        </a:solidFill>
                        <a:effectLst/>
                        <a:latin typeface="+mn-lt"/>
                        <a:ea typeface="+mn-ea"/>
                        <a:cs typeface="+mn-cs"/>
                      </a:endParaRPr>
                    </a:p>
                    <a:p>
                      <a:pPr algn="l"/>
                      <a:endParaRPr lang="en-GB"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i="0" dirty="0">
                          <a:solidFill>
                            <a:srgbClr val="002060"/>
                          </a:solidFill>
                        </a:rPr>
                        <a:t>Hurdles</a:t>
                      </a:r>
                      <a:endParaRPr lang="en-GB" b="1" i="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51029626"/>
                  </a:ext>
                </a:extLst>
              </a:tr>
              <a:tr h="1273912">
                <a:tc>
                  <a:txBody>
                    <a:bodyPr/>
                    <a:lstStyle/>
                    <a:p>
                      <a:r>
                        <a:rPr lang="en-GB" sz="1400" b="1" u="sng" kern="1200" dirty="0">
                          <a:solidFill>
                            <a:schemeClr val="dk1"/>
                          </a:solidFill>
                          <a:effectLst/>
                          <a:latin typeface="+mn-lt"/>
                          <a:ea typeface="+mn-ea"/>
                          <a:cs typeface="+mn-cs"/>
                        </a:rPr>
                        <a:t>Equipment needed</a:t>
                      </a:r>
                    </a:p>
                    <a:p>
                      <a:endParaRPr lang="en-US" sz="1400" b="1" u="sng" kern="1200" dirty="0">
                        <a:solidFill>
                          <a:schemeClr val="dk1"/>
                        </a:solidFill>
                        <a:effectLst/>
                        <a:latin typeface="+mn-lt"/>
                        <a:ea typeface="+mn-ea"/>
                        <a:cs typeface="+mn-cs"/>
                      </a:endParaRPr>
                    </a:p>
                    <a:p>
                      <a:r>
                        <a:rPr lang="en-US" sz="1400" b="0" u="none" kern="1200" dirty="0">
                          <a:solidFill>
                            <a:schemeClr val="dk1"/>
                          </a:solidFill>
                          <a:effectLst/>
                          <a:latin typeface="+mn-lt"/>
                          <a:ea typeface="+mn-ea"/>
                          <a:cs typeface="+mn-cs"/>
                        </a:rPr>
                        <a:t>A skipping rope</a:t>
                      </a:r>
                      <a:endParaRPr lang="en-GB" sz="1400" b="0" u="none" kern="1200" dirty="0">
                        <a:solidFill>
                          <a:schemeClr val="dk1"/>
                        </a:solidFill>
                        <a:effectLst/>
                        <a:latin typeface="+mn-lt"/>
                        <a:ea typeface="+mn-ea"/>
                        <a:cs typeface="+mn-cs"/>
                      </a:endParaRPr>
                    </a:p>
                    <a:p>
                      <a:endParaRPr lang="en-GB" sz="1400" kern="1200" dirty="0">
                        <a:solidFill>
                          <a:schemeClr val="dk1"/>
                        </a:solidFill>
                        <a:effectLst/>
                        <a:latin typeface="+mn-lt"/>
                        <a:ea typeface="+mn-ea"/>
                        <a:cs typeface="+mn-cs"/>
                      </a:endParaRPr>
                    </a:p>
                    <a:p>
                      <a:endParaRPr lang="en-GB"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GB" sz="1400" b="1" u="sng" kern="1200" dirty="0">
                          <a:solidFill>
                            <a:schemeClr val="dk1"/>
                          </a:solidFill>
                          <a:effectLst/>
                          <a:latin typeface="+mn-lt"/>
                          <a:ea typeface="+mn-ea"/>
                          <a:cs typeface="+mn-cs"/>
                        </a:rPr>
                        <a:t>Equipment needed</a:t>
                      </a:r>
                    </a:p>
                    <a:p>
                      <a:endParaRPr lang="en-GB" sz="1400" b="1" u="sng" kern="1200" dirty="0">
                        <a:solidFill>
                          <a:schemeClr val="dk1"/>
                        </a:solidFill>
                        <a:effectLst/>
                        <a:latin typeface="+mn-lt"/>
                        <a:ea typeface="+mn-ea"/>
                        <a:cs typeface="+mn-cs"/>
                      </a:endParaRPr>
                    </a:p>
                    <a:p>
                      <a:r>
                        <a:rPr lang="en-GB" sz="1400" b="0" u="none" kern="1200" dirty="0">
                          <a:solidFill>
                            <a:schemeClr val="dk1"/>
                          </a:solidFill>
                          <a:effectLst/>
                          <a:latin typeface="+mn-lt"/>
                          <a:ea typeface="+mn-ea"/>
                          <a:cs typeface="+mn-cs"/>
                        </a:rPr>
                        <a:t>Stop watch or any timer</a:t>
                      </a:r>
                    </a:p>
                    <a:p>
                      <a:r>
                        <a:rPr lang="en-US" sz="1400" b="0" u="none" kern="1200" dirty="0">
                          <a:solidFill>
                            <a:schemeClr val="dk1"/>
                          </a:solidFill>
                          <a:effectLst/>
                          <a:latin typeface="+mn-lt"/>
                          <a:ea typeface="+mn-ea"/>
                          <a:cs typeface="+mn-cs"/>
                        </a:rPr>
                        <a:t>Start line and finish line and a track to run around</a:t>
                      </a:r>
                      <a:endParaRPr lang="en-GB" sz="14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GB" sz="1400" b="1" u="sng" kern="1200" dirty="0">
                          <a:solidFill>
                            <a:schemeClr val="dk1"/>
                          </a:solidFill>
                          <a:effectLst/>
                          <a:latin typeface="+mn-lt"/>
                          <a:ea typeface="+mn-ea"/>
                          <a:cs typeface="+mn-cs"/>
                        </a:rPr>
                        <a:t>Equipment needed</a:t>
                      </a:r>
                    </a:p>
                    <a:p>
                      <a:endParaRPr lang="en-GB" sz="1400" kern="1200" dirty="0">
                        <a:solidFill>
                          <a:schemeClr val="dk1"/>
                        </a:solidFill>
                        <a:effectLst/>
                        <a:latin typeface="+mn-lt"/>
                        <a:ea typeface="+mn-ea"/>
                        <a:cs typeface="+mn-cs"/>
                      </a:endParaRPr>
                    </a:p>
                    <a:p>
                      <a:r>
                        <a:rPr lang="en-US" sz="1400" dirty="0">
                          <a:solidFill>
                            <a:schemeClr val="tx1"/>
                          </a:solidFill>
                        </a:rPr>
                        <a:t>5 large teddies</a:t>
                      </a:r>
                    </a:p>
                    <a:p>
                      <a:r>
                        <a:rPr lang="en-US" sz="1400" dirty="0">
                          <a:solidFill>
                            <a:schemeClr val="tx1"/>
                          </a:solidFill>
                        </a:rPr>
                        <a:t>A start line and a finish line</a:t>
                      </a:r>
                    </a:p>
                    <a:p>
                      <a:r>
                        <a:rPr lang="en-US" sz="1400" dirty="0">
                          <a:solidFill>
                            <a:schemeClr val="tx1"/>
                          </a:solidFill>
                        </a:rPr>
                        <a:t>A stop watch or timer</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3374173"/>
                  </a:ext>
                </a:extLst>
              </a:tr>
              <a:tr h="3200500">
                <a:tc>
                  <a:txBody>
                    <a:bodyPr/>
                    <a:lstStyle/>
                    <a:p>
                      <a:r>
                        <a:rPr lang="en-GB" sz="1400" b="1" u="sng" kern="1200" dirty="0">
                          <a:solidFill>
                            <a:schemeClr val="dk1"/>
                          </a:solidFill>
                          <a:effectLst/>
                          <a:latin typeface="+mn-lt"/>
                          <a:ea typeface="+mn-ea"/>
                          <a:cs typeface="+mn-cs"/>
                        </a:rPr>
                        <a:t>Instructions</a:t>
                      </a:r>
                    </a:p>
                    <a:p>
                      <a:endParaRPr lang="en-GB" sz="1400" b="1" u="sng"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This one is a tricky one. We don’t want</a:t>
                      </a:r>
                      <a:r>
                        <a:rPr lang="en-US" sz="1400" kern="1200" baseline="0" dirty="0">
                          <a:solidFill>
                            <a:schemeClr val="dk1"/>
                          </a:solidFill>
                          <a:effectLst/>
                          <a:latin typeface="+mn-lt"/>
                          <a:ea typeface="+mn-ea"/>
                          <a:cs typeface="+mn-cs"/>
                        </a:rPr>
                        <a:t> anyone getting hurt so go very carefully. </a:t>
                      </a:r>
                    </a:p>
                    <a:p>
                      <a:r>
                        <a:rPr lang="en-US" sz="1400" kern="1200" baseline="0" dirty="0">
                          <a:solidFill>
                            <a:schemeClr val="dk1"/>
                          </a:solidFill>
                          <a:effectLst/>
                          <a:latin typeface="+mn-lt"/>
                          <a:ea typeface="+mn-ea"/>
                          <a:cs typeface="+mn-cs"/>
                        </a:rPr>
                        <a:t>Ask someone to hold a skipping rope up just off the ground for you and see if you can jump over it. Think of all the ways you can jump. Remember to land on your feet and bend your knees. The athletes who do this in competitions have a soft mat to land on… we are not so lucky.</a:t>
                      </a:r>
                    </a:p>
                    <a:p>
                      <a:r>
                        <a:rPr lang="en-US" sz="1400" kern="1200" baseline="0" dirty="0">
                          <a:solidFill>
                            <a:schemeClr val="dk1"/>
                          </a:solidFill>
                          <a:effectLst/>
                          <a:latin typeface="+mn-lt"/>
                          <a:ea typeface="+mn-ea"/>
                          <a:cs typeface="+mn-cs"/>
                        </a:rPr>
                        <a:t>Gradually get higher and higher. </a:t>
                      </a:r>
                    </a:p>
                    <a:p>
                      <a:r>
                        <a:rPr lang="en-US" sz="1400" kern="1200" baseline="0" dirty="0">
                          <a:solidFill>
                            <a:schemeClr val="dk1"/>
                          </a:solidFill>
                          <a:effectLst/>
                          <a:latin typeface="+mn-lt"/>
                          <a:ea typeface="+mn-ea"/>
                          <a:cs typeface="+mn-cs"/>
                        </a:rPr>
                        <a:t> </a:t>
                      </a:r>
                      <a:endParaRPr lang="en-GB"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b="1" u="sng" kern="1200" dirty="0">
                          <a:solidFill>
                            <a:schemeClr val="dk1"/>
                          </a:solidFill>
                          <a:effectLst/>
                          <a:latin typeface="+mn-lt"/>
                          <a:ea typeface="+mn-ea"/>
                          <a:cs typeface="+mn-cs"/>
                        </a:rPr>
                        <a:t>Instructions</a:t>
                      </a:r>
                    </a:p>
                    <a:p>
                      <a:endParaRPr lang="en-US" sz="1400" b="1" u="sng" kern="1200" dirty="0">
                        <a:solidFill>
                          <a:schemeClr val="dk1"/>
                        </a:solidFill>
                        <a:effectLst/>
                        <a:latin typeface="+mn-lt"/>
                        <a:ea typeface="+mn-ea"/>
                        <a:cs typeface="+mn-cs"/>
                      </a:endParaRPr>
                    </a:p>
                    <a:p>
                      <a:r>
                        <a:rPr lang="en-US" sz="1400" b="0" u="none" kern="1200" dirty="0">
                          <a:solidFill>
                            <a:schemeClr val="dk1"/>
                          </a:solidFill>
                          <a:effectLst/>
                          <a:latin typeface="+mn-lt"/>
                          <a:ea typeface="+mn-ea"/>
                          <a:cs typeface="+mn-cs"/>
                        </a:rPr>
                        <a:t>Set up a course in your safe space…. A back garden, a yard or out on the path if your parents say its safe and they can take you. </a:t>
                      </a:r>
                    </a:p>
                    <a:p>
                      <a:r>
                        <a:rPr lang="en-US" sz="1400" b="0" u="none" kern="1200" dirty="0">
                          <a:solidFill>
                            <a:schemeClr val="dk1"/>
                          </a:solidFill>
                          <a:effectLst/>
                          <a:latin typeface="+mn-lt"/>
                          <a:ea typeface="+mn-ea"/>
                          <a:cs typeface="+mn-cs"/>
                        </a:rPr>
                        <a:t>Jog around the safe space for 2</a:t>
                      </a:r>
                      <a:r>
                        <a:rPr lang="en-US" sz="1400" b="0" u="none" kern="1200" baseline="0" dirty="0">
                          <a:solidFill>
                            <a:schemeClr val="dk1"/>
                          </a:solidFill>
                          <a:effectLst/>
                          <a:latin typeface="+mn-lt"/>
                          <a:ea typeface="+mn-ea"/>
                          <a:cs typeface="+mn-cs"/>
                        </a:rPr>
                        <a:t> minutes without stopping. You will feel out of breath and want to give up, but keep going. </a:t>
                      </a:r>
                    </a:p>
                    <a:p>
                      <a:endParaRPr lang="en-US" sz="1400" b="0" u="none" kern="1200" baseline="0" dirty="0">
                        <a:solidFill>
                          <a:schemeClr val="dk1"/>
                        </a:solidFill>
                        <a:effectLst/>
                        <a:latin typeface="+mn-lt"/>
                        <a:ea typeface="+mn-ea"/>
                        <a:cs typeface="+mn-cs"/>
                      </a:endParaRPr>
                    </a:p>
                    <a:p>
                      <a:r>
                        <a:rPr lang="en-US" sz="1400" b="0" u="none" kern="1200" baseline="0" dirty="0">
                          <a:solidFill>
                            <a:schemeClr val="dk1"/>
                          </a:solidFill>
                          <a:effectLst/>
                          <a:latin typeface="+mn-lt"/>
                          <a:ea typeface="+mn-ea"/>
                          <a:cs typeface="+mn-cs"/>
                        </a:rPr>
                        <a:t>How many times did you jog around your safe space track? </a:t>
                      </a:r>
                      <a:endParaRPr lang="en-GB" sz="1400" b="0" u="none" kern="1200" dirty="0">
                        <a:solidFill>
                          <a:schemeClr val="dk1"/>
                        </a:solidFill>
                        <a:effectLst/>
                        <a:latin typeface="+mn-lt"/>
                        <a:ea typeface="+mn-ea"/>
                        <a:cs typeface="+mn-cs"/>
                      </a:endParaRPr>
                    </a:p>
                    <a:p>
                      <a:endParaRPr lang="en-GB" sz="13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b="1" u="sng" kern="1200" dirty="0">
                          <a:solidFill>
                            <a:schemeClr val="dk1"/>
                          </a:solidFill>
                          <a:effectLst/>
                          <a:latin typeface="+mn-lt"/>
                          <a:ea typeface="+mn-ea"/>
                          <a:cs typeface="+mn-cs"/>
                        </a:rPr>
                        <a:t>Instructions</a:t>
                      </a:r>
                    </a:p>
                    <a:p>
                      <a:endParaRPr lang="en-GB" sz="1400" kern="1200" dirty="0">
                        <a:solidFill>
                          <a:schemeClr val="dk1"/>
                        </a:solidFill>
                        <a:effectLst/>
                        <a:latin typeface="+mn-lt"/>
                        <a:ea typeface="+mn-ea"/>
                        <a:cs typeface="+mn-cs"/>
                      </a:endParaRPr>
                    </a:p>
                    <a:p>
                      <a:r>
                        <a:rPr lang="en-US" sz="1400" i="0" dirty="0">
                          <a:solidFill>
                            <a:schemeClr val="tx1"/>
                          </a:solidFill>
                        </a:rPr>
                        <a:t>Put</a:t>
                      </a:r>
                      <a:r>
                        <a:rPr lang="en-US" sz="1400" i="0" baseline="0" dirty="0">
                          <a:solidFill>
                            <a:schemeClr val="tx1"/>
                          </a:solidFill>
                        </a:rPr>
                        <a:t> a teddy out on the grass or floor somewhere that has space.</a:t>
                      </a:r>
                    </a:p>
                    <a:p>
                      <a:endParaRPr lang="en-US" sz="1400" i="0" baseline="0" dirty="0">
                        <a:solidFill>
                          <a:schemeClr val="tx1"/>
                        </a:solidFill>
                      </a:endParaRPr>
                    </a:p>
                    <a:p>
                      <a:r>
                        <a:rPr lang="en-US" sz="1400" i="0" baseline="0" dirty="0">
                          <a:solidFill>
                            <a:schemeClr val="tx1"/>
                          </a:solidFill>
                        </a:rPr>
                        <a:t>Do three giant steps in a straight line then put another teddy on the ground.</a:t>
                      </a:r>
                    </a:p>
                    <a:p>
                      <a:endParaRPr lang="en-US" sz="1400" i="0" baseline="0" dirty="0">
                        <a:solidFill>
                          <a:schemeClr val="tx1"/>
                        </a:solidFill>
                      </a:endParaRPr>
                    </a:p>
                    <a:p>
                      <a:r>
                        <a:rPr lang="en-US" sz="1400" i="0" baseline="0" dirty="0">
                          <a:solidFill>
                            <a:schemeClr val="tx1"/>
                          </a:solidFill>
                        </a:rPr>
                        <a:t>Do the same for all five of your teddies.</a:t>
                      </a:r>
                    </a:p>
                    <a:p>
                      <a:endParaRPr lang="en-US" sz="1400" i="0" baseline="0" dirty="0">
                        <a:solidFill>
                          <a:schemeClr val="tx1"/>
                        </a:solidFill>
                      </a:endParaRPr>
                    </a:p>
                    <a:p>
                      <a:r>
                        <a:rPr lang="en-US" sz="1400" i="0" baseline="0" dirty="0">
                          <a:solidFill>
                            <a:schemeClr val="tx1"/>
                          </a:solidFill>
                        </a:rPr>
                        <a:t>Now see how quickly you can hurdle</a:t>
                      </a:r>
                    </a:p>
                    <a:p>
                      <a:r>
                        <a:rPr lang="en-US" sz="1400" i="0" baseline="0" dirty="0">
                          <a:solidFill>
                            <a:schemeClr val="tx1"/>
                          </a:solidFill>
                        </a:rPr>
                        <a:t>(jump) over the teddies when you run from the start to the finish line. </a:t>
                      </a:r>
                      <a:endParaRPr lang="en-GB" sz="140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8753069"/>
                  </a:ext>
                </a:extLst>
              </a:tr>
            </a:tbl>
          </a:graphicData>
        </a:graphic>
      </p:graphicFrame>
      <p:pic>
        <p:nvPicPr>
          <p:cNvPr id="6" name="Picture 5" descr="A picture containing clipart&#10;&#10;Description automatically generated">
            <a:extLst>
              <a:ext uri="{FF2B5EF4-FFF2-40B4-BE49-F238E27FC236}">
                <a16:creationId xmlns:a16="http://schemas.microsoft.com/office/drawing/2014/main" id="{55DB4631-8126-4D40-9043-408C978E9C0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74134" y="87796"/>
            <a:ext cx="823292" cy="906118"/>
          </a:xfrm>
          <a:prstGeom prst="rect">
            <a:avLst/>
          </a:prstGeom>
          <a:noFill/>
        </p:spPr>
      </p:pic>
      <p:sp>
        <p:nvSpPr>
          <p:cNvPr id="7" name="TextBox 6">
            <a:extLst>
              <a:ext uri="{FF2B5EF4-FFF2-40B4-BE49-F238E27FC236}">
                <a16:creationId xmlns:a16="http://schemas.microsoft.com/office/drawing/2014/main" id="{4890DC52-05BF-44F0-8495-C711AF621123}"/>
              </a:ext>
            </a:extLst>
          </p:cNvPr>
          <p:cNvSpPr txBox="1"/>
          <p:nvPr/>
        </p:nvSpPr>
        <p:spPr>
          <a:xfrm>
            <a:off x="2968488" y="217690"/>
            <a:ext cx="7222435" cy="646331"/>
          </a:xfrm>
          <a:prstGeom prst="rect">
            <a:avLst/>
          </a:prstGeom>
          <a:noFill/>
        </p:spPr>
        <p:txBody>
          <a:bodyPr wrap="square" rtlCol="0">
            <a:spAutoFit/>
          </a:bodyPr>
          <a:lstStyle/>
          <a:p>
            <a:pPr algn="ctr"/>
            <a:r>
              <a:rPr lang="en-GB" b="1" dirty="0">
                <a:solidFill>
                  <a:srgbClr val="002060"/>
                </a:solidFill>
              </a:rPr>
              <a:t>Durham &amp; Chester-Le-Street School Sport Partnership </a:t>
            </a:r>
          </a:p>
          <a:p>
            <a:pPr algn="ctr"/>
            <a:r>
              <a:rPr lang="en-US" b="1" dirty="0">
                <a:solidFill>
                  <a:srgbClr val="002060"/>
                </a:solidFill>
              </a:rPr>
              <a:t> mini </a:t>
            </a:r>
            <a:r>
              <a:rPr lang="en-US" b="1" dirty="0" err="1">
                <a:solidFill>
                  <a:srgbClr val="002060"/>
                </a:solidFill>
              </a:rPr>
              <a:t>decathalon</a:t>
            </a:r>
            <a:r>
              <a:rPr lang="en-US" b="1" dirty="0">
                <a:solidFill>
                  <a:srgbClr val="002060"/>
                </a:solidFill>
              </a:rPr>
              <a:t> challenge especially for Nursery and Reception children</a:t>
            </a:r>
            <a:endParaRPr lang="en-GB" b="1" dirty="0">
              <a:solidFill>
                <a:srgbClr val="002060"/>
              </a:solidFill>
            </a:endParaRPr>
          </a:p>
        </p:txBody>
      </p:sp>
    </p:spTree>
    <p:extLst>
      <p:ext uri="{BB962C8B-B14F-4D97-AF65-F5344CB8AC3E}">
        <p14:creationId xmlns:p14="http://schemas.microsoft.com/office/powerpoint/2010/main" val="572518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16068575"/>
              </p:ext>
            </p:extLst>
          </p:nvPr>
        </p:nvGraphicFramePr>
        <p:xfrm>
          <a:off x="838200" y="235132"/>
          <a:ext cx="11005457" cy="6502874"/>
        </p:xfrm>
        <a:graphic>
          <a:graphicData uri="http://schemas.openxmlformats.org/drawingml/2006/table">
            <a:tbl>
              <a:tblPr firstRow="1" bandRow="1">
                <a:tableStyleId>{5C22544A-7EE6-4342-B048-85BDC9FD1C3A}</a:tableStyleId>
              </a:tblPr>
              <a:tblGrid>
                <a:gridCol w="11005457">
                  <a:extLst>
                    <a:ext uri="{9D8B030D-6E8A-4147-A177-3AD203B41FA5}">
                      <a16:colId xmlns:a16="http://schemas.microsoft.com/office/drawing/2014/main" val="3229009913"/>
                    </a:ext>
                  </a:extLst>
                </a:gridCol>
              </a:tblGrid>
              <a:tr h="1132968">
                <a:tc>
                  <a:txBody>
                    <a:bodyPr/>
                    <a:lstStyle/>
                    <a:p>
                      <a:pPr algn="l"/>
                      <a:r>
                        <a:rPr lang="en-GB" dirty="0">
                          <a:solidFill>
                            <a:srgbClr val="FFFF00"/>
                          </a:solidFill>
                        </a:rPr>
                        <a:t>Infant Agility Activity Card 6 - Launcher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extLst>
                  <a:ext uri="{0D108BD9-81ED-4DB2-BD59-A6C34878D82A}">
                    <a16:rowId xmlns:a16="http://schemas.microsoft.com/office/drawing/2014/main" val="3931150477"/>
                  </a:ext>
                </a:extLst>
              </a:tr>
              <a:tr h="7289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u="sng" kern="1200" dirty="0">
                          <a:solidFill>
                            <a:schemeClr val="dk1"/>
                          </a:solidFill>
                          <a:effectLst/>
                          <a:latin typeface="+mn-lt"/>
                          <a:ea typeface="+mn-ea"/>
                          <a:cs typeface="+mn-cs"/>
                        </a:rPr>
                        <a:t>Launcher  </a:t>
                      </a:r>
                      <a:endParaRPr lang="en-GB" sz="1800" kern="1200" dirty="0">
                        <a:solidFill>
                          <a:schemeClr val="dk1"/>
                        </a:solidFill>
                        <a:effectLst/>
                        <a:latin typeface="+mn-lt"/>
                        <a:ea typeface="+mn-ea"/>
                        <a:cs typeface="+mn-cs"/>
                      </a:endParaRPr>
                    </a:p>
                    <a:p>
                      <a:pPr algn="ctr"/>
                      <a:endParaRPr lang="en-GB" b="1" i="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06097668"/>
                  </a:ext>
                </a:extLst>
              </a:tr>
              <a:tr h="1631369">
                <a:tc>
                  <a:txBody>
                    <a:bodyPr/>
                    <a:lstStyle/>
                    <a:p>
                      <a:r>
                        <a:rPr lang="en-GB" sz="1400" b="1" u="sng" kern="1200" dirty="0">
                          <a:solidFill>
                            <a:schemeClr val="dk1"/>
                          </a:solidFill>
                          <a:effectLst/>
                          <a:latin typeface="+mn-lt"/>
                          <a:ea typeface="+mn-ea"/>
                          <a:cs typeface="+mn-cs"/>
                        </a:rPr>
                        <a:t>Equipment needed</a:t>
                      </a:r>
                    </a:p>
                    <a:p>
                      <a:endParaRPr lang="en-GB" sz="1400" kern="1200" dirty="0">
                        <a:solidFill>
                          <a:schemeClr val="dk1"/>
                        </a:solidFill>
                        <a:effectLst/>
                        <a:latin typeface="+mn-lt"/>
                        <a:ea typeface="+mn-ea"/>
                        <a:cs typeface="+mn-cs"/>
                      </a:endParaRPr>
                    </a:p>
                    <a:p>
                      <a:r>
                        <a:rPr lang="en-GB" sz="1400" kern="1200" dirty="0">
                          <a:solidFill>
                            <a:schemeClr val="dk1"/>
                          </a:solidFill>
                          <a:effectLst/>
                          <a:latin typeface="+mn-lt"/>
                          <a:ea typeface="+mn-ea"/>
                          <a:cs typeface="+mn-cs"/>
                        </a:rPr>
                        <a:t>3  cuddly toys</a:t>
                      </a:r>
                    </a:p>
                    <a:p>
                      <a:r>
                        <a:rPr lang="en-GB" sz="1400" kern="1200" dirty="0">
                          <a:solidFill>
                            <a:schemeClr val="dk1"/>
                          </a:solidFill>
                          <a:effectLst/>
                          <a:latin typeface="+mn-lt"/>
                          <a:ea typeface="+mn-ea"/>
                          <a:cs typeface="+mn-cs"/>
                        </a:rPr>
                        <a:t>Measuring tape</a:t>
                      </a:r>
                    </a:p>
                    <a:p>
                      <a:r>
                        <a:rPr lang="en-GB" sz="1400" kern="1200" dirty="0">
                          <a:solidFill>
                            <a:schemeClr val="dk1"/>
                          </a:solidFill>
                          <a:effectLst/>
                          <a:latin typeface="+mn-lt"/>
                          <a:ea typeface="+mn-ea"/>
                          <a:cs typeface="+mn-cs"/>
                        </a:rPr>
                        <a:t>Cones</a:t>
                      </a:r>
                    </a:p>
                    <a:p>
                      <a:endParaRPr lang="en-GB"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670927"/>
                  </a:ext>
                </a:extLst>
              </a:tr>
              <a:tr h="3009628">
                <a:tc>
                  <a:txBody>
                    <a:bodyPr/>
                    <a:lstStyle/>
                    <a:p>
                      <a:r>
                        <a:rPr lang="en-GB" sz="1400" b="1" u="sng" kern="1200" dirty="0">
                          <a:solidFill>
                            <a:schemeClr val="dk1"/>
                          </a:solidFill>
                          <a:effectLst/>
                          <a:latin typeface="+mn-lt"/>
                          <a:ea typeface="+mn-ea"/>
                          <a:cs typeface="+mn-cs"/>
                        </a:rPr>
                        <a:t>Instructions</a:t>
                      </a:r>
                    </a:p>
                    <a:p>
                      <a:endParaRPr lang="en-GB" sz="1400" kern="1200" dirty="0">
                        <a:solidFill>
                          <a:schemeClr val="dk1"/>
                        </a:solidFill>
                        <a:effectLst/>
                        <a:latin typeface="+mn-lt"/>
                        <a:ea typeface="+mn-ea"/>
                        <a:cs typeface="+mn-cs"/>
                      </a:endParaRPr>
                    </a:p>
                    <a:p>
                      <a:r>
                        <a:rPr lang="en-GB" sz="1400" kern="1200" dirty="0">
                          <a:solidFill>
                            <a:schemeClr val="dk1"/>
                          </a:solidFill>
                          <a:effectLst/>
                          <a:latin typeface="+mn-lt"/>
                          <a:ea typeface="+mn-ea"/>
                          <a:cs typeface="+mn-cs"/>
                        </a:rPr>
                        <a:t>The launcher stands behind the throwing line.</a:t>
                      </a:r>
                    </a:p>
                    <a:p>
                      <a:r>
                        <a:rPr lang="en-GB" sz="1400" kern="1200" dirty="0">
                          <a:solidFill>
                            <a:schemeClr val="dk1"/>
                          </a:solidFill>
                          <a:effectLst/>
                          <a:latin typeface="+mn-lt"/>
                          <a:ea typeface="+mn-ea"/>
                          <a:cs typeface="+mn-cs"/>
                        </a:rPr>
                        <a:t>Standing in a sideways stance throw a teddy bear as far as possible.</a:t>
                      </a:r>
                    </a:p>
                    <a:p>
                      <a:r>
                        <a:rPr lang="en-GB" sz="1400" kern="1200" dirty="0">
                          <a:solidFill>
                            <a:schemeClr val="dk1"/>
                          </a:solidFill>
                          <a:effectLst/>
                          <a:latin typeface="+mn-lt"/>
                          <a:ea typeface="+mn-ea"/>
                          <a:cs typeface="+mn-cs"/>
                        </a:rPr>
                        <a:t>Record where the teddy bear lands with a cone.</a:t>
                      </a:r>
                    </a:p>
                    <a:p>
                      <a:r>
                        <a:rPr lang="en-GB" sz="1400" kern="1200" dirty="0">
                          <a:solidFill>
                            <a:schemeClr val="dk1"/>
                          </a:solidFill>
                          <a:effectLst/>
                          <a:latin typeface="+mn-lt"/>
                          <a:ea typeface="+mn-ea"/>
                          <a:cs typeface="+mn-cs"/>
                        </a:rPr>
                        <a:t>Each thrower has 3 attempts.</a:t>
                      </a:r>
                    </a:p>
                    <a:p>
                      <a:endParaRPr lang="en-GB" sz="1300" i="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713268"/>
                  </a:ext>
                </a:extLst>
              </a:tr>
            </a:tbl>
          </a:graphicData>
        </a:graphic>
      </p:graphicFrame>
      <p:pic>
        <p:nvPicPr>
          <p:cNvPr id="5" name="Picture 4" descr="Category:Athletics pictograms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0797" y="2230483"/>
            <a:ext cx="1143000" cy="1143000"/>
          </a:xfrm>
          <a:prstGeom prst="rect">
            <a:avLst/>
          </a:prstGeom>
        </p:spPr>
      </p:pic>
    </p:spTree>
    <p:extLst>
      <p:ext uri="{BB962C8B-B14F-4D97-AF65-F5344CB8AC3E}">
        <p14:creationId xmlns:p14="http://schemas.microsoft.com/office/powerpoint/2010/main" val="3550179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37419" t="14523" r="37514" b="23641"/>
          <a:stretch/>
        </p:blipFill>
        <p:spPr bwMode="auto">
          <a:xfrm>
            <a:off x="3248298" y="252549"/>
            <a:ext cx="5164182" cy="64007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19665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13A7F-8FEE-48BA-887E-7D30273F7BEA}"/>
              </a:ext>
            </a:extLst>
          </p:cNvPr>
          <p:cNvSpPr>
            <a:spLocks noGrp="1"/>
          </p:cNvSpPr>
          <p:nvPr>
            <p:ph type="title"/>
          </p:nvPr>
        </p:nvSpPr>
        <p:spPr>
          <a:xfrm>
            <a:off x="838200" y="365125"/>
            <a:ext cx="10515600" cy="1101725"/>
          </a:xfrm>
        </p:spPr>
        <p:txBody>
          <a:bodyPr/>
          <a:lstStyle/>
          <a:p>
            <a:r>
              <a:rPr lang="en-US" dirty="0"/>
              <a:t>Yoga Games</a:t>
            </a:r>
            <a:endParaRPr lang="en-GB" dirty="0"/>
          </a:p>
        </p:txBody>
      </p:sp>
      <p:sp>
        <p:nvSpPr>
          <p:cNvPr id="3" name="Content Placeholder 2">
            <a:extLst>
              <a:ext uri="{FF2B5EF4-FFF2-40B4-BE49-F238E27FC236}">
                <a16:creationId xmlns:a16="http://schemas.microsoft.com/office/drawing/2014/main" id="{4E7577E4-C4D4-4741-AD78-10CB7C9A9D84}"/>
              </a:ext>
            </a:extLst>
          </p:cNvPr>
          <p:cNvSpPr>
            <a:spLocks noGrp="1"/>
          </p:cNvSpPr>
          <p:nvPr>
            <p:ph sz="half" idx="1"/>
          </p:nvPr>
        </p:nvSpPr>
        <p:spPr>
          <a:xfrm>
            <a:off x="361950" y="1847850"/>
            <a:ext cx="6057900" cy="4645024"/>
          </a:xfrm>
        </p:spPr>
        <p:txBody>
          <a:bodyPr>
            <a:noAutofit/>
          </a:bodyPr>
          <a:lstStyle/>
          <a:p>
            <a:pPr marL="0" indent="0">
              <a:buNone/>
            </a:pPr>
            <a:r>
              <a:rPr lang="en-GB" sz="1600" b="1" dirty="0">
                <a:latin typeface="Comic Sans MS" panose="030F0702030302020204" pitchFamily="66" charset="0"/>
              </a:rPr>
              <a:t>The Happy Wiggle game</a:t>
            </a:r>
          </a:p>
          <a:p>
            <a:pPr marL="0" indent="0">
              <a:buNone/>
            </a:pPr>
            <a:r>
              <a:rPr lang="en-US" sz="1400" dirty="0">
                <a:latin typeface="Comic Sans MS" panose="030F0702030302020204" pitchFamily="66" charset="0"/>
              </a:rPr>
              <a:t>Children love and need to move their bodies. In order to develop a strong balance system, children need to move their body in all directions, for hours at a time. This game gives them a chance to do just that.</a:t>
            </a:r>
          </a:p>
          <a:p>
            <a:pPr marL="0" indent="0">
              <a:buNone/>
            </a:pPr>
            <a:r>
              <a:rPr lang="en-US" sz="1400" dirty="0">
                <a:latin typeface="Comic Sans MS" panose="030F0702030302020204" pitchFamily="66" charset="0"/>
              </a:rPr>
              <a:t>Explain to the children that when you shout ‘Wiggle’ the children can wiggle their bodies in every direction. Up, down, side ways, wiggle arms, legs, fingers.</a:t>
            </a:r>
          </a:p>
          <a:p>
            <a:pPr marL="0" indent="0">
              <a:buNone/>
            </a:pPr>
            <a:r>
              <a:rPr lang="en-US" sz="1400" dirty="0">
                <a:latin typeface="Comic Sans MS" panose="030F0702030302020204" pitchFamily="66" charset="0"/>
              </a:rPr>
              <a:t>Then after a few seconds shout out one of the yoga poses from the poster or your own yoga poses that you have created with your children and ask all the children to do </a:t>
            </a:r>
            <a:r>
              <a:rPr lang="en-GB" sz="1400" dirty="0">
                <a:latin typeface="Comic Sans MS" panose="030F0702030302020204" pitchFamily="66" charset="0"/>
              </a:rPr>
              <a:t>the pose.</a:t>
            </a:r>
          </a:p>
          <a:p>
            <a:pPr marL="0" indent="0">
              <a:buNone/>
            </a:pPr>
            <a:endParaRPr lang="en-US" sz="1400" b="1" i="1" dirty="0">
              <a:latin typeface="Comic Sans MS" panose="030F0702030302020204" pitchFamily="66" charset="0"/>
            </a:endParaRPr>
          </a:p>
        </p:txBody>
      </p:sp>
      <p:pic>
        <p:nvPicPr>
          <p:cNvPr id="8" name="Content Placeholder 7" descr="A screenshot of a cell phone&#10;&#10;Description automatically generated">
            <a:extLst>
              <a:ext uri="{FF2B5EF4-FFF2-40B4-BE49-F238E27FC236}">
                <a16:creationId xmlns:a16="http://schemas.microsoft.com/office/drawing/2014/main" id="{CB8160D2-156D-426A-A66A-A85224E61BA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48450" y="365124"/>
            <a:ext cx="5181600" cy="6127749"/>
          </a:xfrm>
        </p:spPr>
      </p:pic>
    </p:spTree>
    <p:extLst>
      <p:ext uri="{BB962C8B-B14F-4D97-AF65-F5344CB8AC3E}">
        <p14:creationId xmlns:p14="http://schemas.microsoft.com/office/powerpoint/2010/main" val="3504058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20704" t="19251" r="6556" b="9495"/>
          <a:stretch/>
        </p:blipFill>
        <p:spPr bwMode="auto">
          <a:xfrm>
            <a:off x="496388" y="261257"/>
            <a:ext cx="11312434" cy="63050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45416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0297" y="1066801"/>
            <a:ext cx="4787077" cy="509297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59" y="985725"/>
            <a:ext cx="5383372" cy="5383372"/>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0297" y="250371"/>
            <a:ext cx="4164875" cy="41648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9"/>
          <p:cNvSpPr>
            <a:spLocks noChangeArrowheads="1"/>
          </p:cNvSpPr>
          <p:nvPr/>
        </p:nvSpPr>
        <p:spPr bwMode="auto">
          <a:xfrm>
            <a:off x="6096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800" b="1" i="0" u="none" strike="noStrike" cap="none" normalizeH="0" baseline="0">
              <a:ln>
                <a:noFill/>
              </a:ln>
              <a:solidFill>
                <a:schemeClr val="tx1"/>
              </a:solidFill>
              <a:effectLst/>
              <a:latin typeface="Franklin Gothic Book" panose="020B0503020102020204" pitchFamily="34" charset="0"/>
              <a:ea typeface="Franklin Gothic Book" panose="020B05030201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800" b="1" i="0" u="none" strike="noStrike" cap="none" normalizeH="0" baseline="0">
                <a:ln>
                  <a:noFill/>
                </a:ln>
                <a:solidFill>
                  <a:schemeClr val="tx1"/>
                </a:solidFill>
                <a:effectLst/>
                <a:latin typeface="Franklin Gothic Book" panose="020B0503020102020204" pitchFamily="34" charset="0"/>
                <a:ea typeface="Franklin Gothic Book" panose="020B0503020102020204" pitchFamily="34" charset="0"/>
                <a:cs typeface="Times New Roman" panose="02020603050405020304" pitchFamily="18" charset="0"/>
              </a:rPr>
              <a:t> </a:t>
            </a:r>
            <a:endParaRPr kumimoji="0" lang="en-GB" altLang="ja-JP"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ja-JP" sz="1800" b="0" i="0" u="none" strike="noStrike" cap="none" normalizeH="0" baseline="0">
              <a:ln>
                <a:noFill/>
              </a:ln>
              <a:solidFill>
                <a:schemeClr val="tx1"/>
              </a:solidFill>
              <a:effectLst/>
              <a:latin typeface="Arial" panose="020B0604020202020204" pitchFamily="34" charset="0"/>
            </a:endParaRPr>
          </a:p>
        </p:txBody>
      </p:sp>
      <p:sp>
        <p:nvSpPr>
          <p:cNvPr id="9" name="Rectangle 10"/>
          <p:cNvSpPr>
            <a:spLocks noChangeArrowheads="1"/>
          </p:cNvSpPr>
          <p:nvPr/>
        </p:nvSpPr>
        <p:spPr bwMode="auto">
          <a:xfrm>
            <a:off x="609600" y="2644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12"/>
          <p:cNvSpPr>
            <a:spLocks noChangeArrowheads="1"/>
          </p:cNvSpPr>
          <p:nvPr/>
        </p:nvSpPr>
        <p:spPr bwMode="auto">
          <a:xfrm>
            <a:off x="609600" y="2644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13"/>
          <p:cNvSpPr>
            <a:spLocks noChangeArrowheads="1"/>
          </p:cNvSpPr>
          <p:nvPr/>
        </p:nvSpPr>
        <p:spPr bwMode="auto">
          <a:xfrm>
            <a:off x="609600" y="48625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5"/>
          <p:cNvSpPr>
            <a:spLocks noChangeArrowheads="1"/>
          </p:cNvSpPr>
          <p:nvPr/>
        </p:nvSpPr>
        <p:spPr bwMode="auto">
          <a:xfrm>
            <a:off x="609600" y="48625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800" b="1" i="0" u="none" strike="noStrike" cap="none" normalizeH="0" baseline="0">
              <a:ln>
                <a:noFill/>
              </a:ln>
              <a:solidFill>
                <a:schemeClr val="tx1"/>
              </a:solidFill>
              <a:effectLst/>
              <a:latin typeface="Franklin Gothic Book" panose="020B0503020102020204" pitchFamily="34" charset="0"/>
              <a:ea typeface="Franklin Gothic Book" panose="020B05030201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800" b="1" i="0" u="none" strike="noStrike" cap="none" normalizeH="0" baseline="0">
                <a:ln>
                  <a:noFill/>
                </a:ln>
                <a:solidFill>
                  <a:schemeClr val="tx1"/>
                </a:solidFill>
                <a:effectLst/>
                <a:latin typeface="Franklin Gothic Book" panose="020B0503020102020204" pitchFamily="34" charset="0"/>
                <a:ea typeface="Franklin Gothic Book" panose="020B0503020102020204" pitchFamily="34" charset="0"/>
                <a:cs typeface="Times New Roman" panose="02020603050405020304" pitchFamily="18" charset="0"/>
              </a:rPr>
              <a:t>      </a:t>
            </a:r>
            <a:endParaRPr kumimoji="0" lang="en-GB" altLang="ja-JP"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1800" b="1" i="0" u="none" strike="noStrike" cap="none" normalizeH="0" baseline="0">
                <a:ln>
                  <a:noFill/>
                </a:ln>
                <a:solidFill>
                  <a:schemeClr val="tx1"/>
                </a:solidFill>
                <a:effectLst/>
                <a:latin typeface="Franklin Gothic Book" panose="020B0503020102020204" pitchFamily="34" charset="0"/>
                <a:ea typeface="Franklin Gothic Book" panose="020B0503020102020204" pitchFamily="34" charset="0"/>
                <a:cs typeface="Times New Roman" panose="02020603050405020304" pitchFamily="18" charset="0"/>
              </a:rPr>
              <a:t>        </a:t>
            </a:r>
            <a:endParaRPr kumimoji="0" lang="en-GB" altLang="ja-JP" sz="1800" b="0" i="0" u="none" strike="noStrike" cap="none" normalizeH="0" baseline="0">
              <a:ln>
                <a:noFill/>
              </a:ln>
              <a:solidFill>
                <a:schemeClr val="tx1"/>
              </a:solidFill>
              <a:effectLst/>
              <a:latin typeface="Arial" panose="020B0604020202020204" pitchFamily="34" charset="0"/>
            </a:endParaRPr>
          </a:p>
        </p:txBody>
      </p:sp>
      <p:sp>
        <p:nvSpPr>
          <p:cNvPr id="13" name="TextBox 12"/>
          <p:cNvSpPr txBox="1"/>
          <p:nvPr/>
        </p:nvSpPr>
        <p:spPr>
          <a:xfrm>
            <a:off x="4197531" y="5686697"/>
            <a:ext cx="3977641" cy="369332"/>
          </a:xfrm>
          <a:prstGeom prst="rect">
            <a:avLst/>
          </a:prstGeom>
          <a:noFill/>
        </p:spPr>
        <p:txBody>
          <a:bodyPr wrap="square" rtlCol="0">
            <a:spAutoFit/>
          </a:bodyPr>
          <a:lstStyle/>
          <a:p>
            <a:r>
              <a:rPr lang="en-US" dirty="0"/>
              <a:t>Cut out and keep the medal you won. </a:t>
            </a:r>
            <a:endParaRPr lang="en-GB" dirty="0"/>
          </a:p>
        </p:txBody>
      </p:sp>
    </p:spTree>
    <p:extLst>
      <p:ext uri="{BB962C8B-B14F-4D97-AF65-F5344CB8AC3E}">
        <p14:creationId xmlns:p14="http://schemas.microsoft.com/office/powerpoint/2010/main" val="14655758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700</TotalTime>
  <Words>1374</Words>
  <Application>Microsoft Office PowerPoint</Application>
  <PresentationFormat>Widescreen</PresentationFormat>
  <Paragraphs>166</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Aharoni</vt:lpstr>
      <vt:lpstr>Arial</vt:lpstr>
      <vt:lpstr>Calibri</vt:lpstr>
      <vt:lpstr>Calibri Light</vt:lpstr>
      <vt:lpstr>Comic Sans MS</vt:lpstr>
      <vt:lpstr>Franklin Gothic Book</vt:lpstr>
      <vt:lpstr>Office Theme</vt:lpstr>
      <vt:lpstr>We all know the benefits of being physically active .  When times are tough and it is difficult to get outdoors, it can be quite tricky to come up with ideas to keep the children occupied and active.  With modern technology, there are numerous websites available to support physical activity at home; not just for children, but for the whole family.  Most activities only take around 5-30 minutes to complete, so it can fit easily into the day.  Here are some ideas and resources we think you might find useful placed in a weekly activity timetable.  You can adapt the timetable to suit your own needs!  If you have any further activities you recommend, please let us know and we can share them with everyone else.  </vt:lpstr>
      <vt:lpstr>        </vt:lpstr>
      <vt:lpstr>PowerPoint Presentation</vt:lpstr>
      <vt:lpstr>PowerPoint Presentation</vt:lpstr>
      <vt:lpstr>PowerPoint Presentation</vt:lpstr>
      <vt:lpstr>PowerPoint Presentation</vt:lpstr>
      <vt:lpstr>Yoga Games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all know the benefits of being physically active and a having healthy diet.   When times are tough and it is difficult to get outdoors, it can be quite tricky to come up with ideas to keep the children occupied and active.  With modern technology, there are numerous websites available to support physical activity at home; not just for children, but for the whole family.  Most activities only take around 5-30 minutes to complete, so it can fit easily into the day.  Here are some ideas and resources we think you might find useful along with a weekly activity timetable  If you have any further activities you highly recommend, please let us know and we can share them with everyone else.</dc:title>
  <dc:creator>Emma Nichol</dc:creator>
  <cp:lastModifiedBy>Emma Nichol</cp:lastModifiedBy>
  <cp:revision>78</cp:revision>
  <cp:lastPrinted>2020-06-26T09:35:03Z</cp:lastPrinted>
  <dcterms:created xsi:type="dcterms:W3CDTF">2020-06-03T12:43:57Z</dcterms:created>
  <dcterms:modified xsi:type="dcterms:W3CDTF">2020-07-10T08:54:25Z</dcterms:modified>
</cp:coreProperties>
</file>