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7" r:id="rId6"/>
    <p:sldId id="268" r:id="rId7"/>
    <p:sldId id="265" r:id="rId8"/>
    <p:sldId id="269" r:id="rId9"/>
    <p:sldId id="270" r:id="rId10"/>
    <p:sldId id="271" r:id="rId11"/>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CF11B-7527-4F4A-9B73-28B851E892A2}" v="5" dt="2020-06-19T11:12:44.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undy" userId="b6bc10a7ccffbd51" providerId="LiveId" clId="{F81CF11B-7527-4F4A-9B73-28B851E892A2}"/>
    <pc:docChg chg="undo custSel modSld sldOrd">
      <pc:chgData name="Chris Boundy" userId="b6bc10a7ccffbd51" providerId="LiveId" clId="{F81CF11B-7527-4F4A-9B73-28B851E892A2}" dt="2020-06-24T12:21:15.722" v="251" actId="20577"/>
      <pc:docMkLst>
        <pc:docMk/>
      </pc:docMkLst>
      <pc:sldChg chg="modSp mod">
        <pc:chgData name="Chris Boundy" userId="b6bc10a7ccffbd51" providerId="LiveId" clId="{F81CF11B-7527-4F4A-9B73-28B851E892A2}" dt="2020-06-24T12:21:15.722" v="251" actId="20577"/>
        <pc:sldMkLst>
          <pc:docMk/>
          <pc:sldMk cId="3714744745" sldId="257"/>
        </pc:sldMkLst>
        <pc:graphicFrameChg chg="mod modGraphic">
          <ac:chgData name="Chris Boundy" userId="b6bc10a7ccffbd51" providerId="LiveId" clId="{F81CF11B-7527-4F4A-9B73-28B851E892A2}" dt="2020-06-24T12:21:15.722" v="251" actId="20577"/>
          <ac:graphicFrameMkLst>
            <pc:docMk/>
            <pc:sldMk cId="3714744745" sldId="257"/>
            <ac:graphicFrameMk id="7" creationId="{2416A3C5-A128-4377-B5D3-15E4638521D9}"/>
          </ac:graphicFrameMkLst>
        </pc:graphicFrameChg>
        <pc:picChg chg="mod">
          <ac:chgData name="Chris Boundy" userId="b6bc10a7ccffbd51" providerId="LiveId" clId="{F81CF11B-7527-4F4A-9B73-28B851E892A2}" dt="2020-06-19T11:12:50.021" v="197" actId="1076"/>
          <ac:picMkLst>
            <pc:docMk/>
            <pc:sldMk cId="3714744745" sldId="257"/>
            <ac:picMk id="10" creationId="{00000000-0000-0000-0000-000000000000}"/>
          </ac:picMkLst>
        </pc:picChg>
      </pc:sldChg>
      <pc:sldChg chg="ord">
        <pc:chgData name="Chris Boundy" userId="b6bc10a7ccffbd51" providerId="LiveId" clId="{F81CF11B-7527-4F4A-9B73-28B851E892A2}" dt="2020-06-19T10:29:03.393" v="1"/>
        <pc:sldMkLst>
          <pc:docMk/>
          <pc:sldMk cId="2948502916" sldId="259"/>
        </pc:sldMkLst>
      </pc:sldChg>
      <pc:sldChg chg="ord">
        <pc:chgData name="Chris Boundy" userId="b6bc10a7ccffbd51" providerId="LiveId" clId="{F81CF11B-7527-4F4A-9B73-28B851E892A2}" dt="2020-06-19T10:30:34.192" v="103"/>
        <pc:sldMkLst>
          <pc:docMk/>
          <pc:sldMk cId="2072903268" sldId="267"/>
        </pc:sldMkLst>
      </pc:sldChg>
      <pc:sldChg chg="ord">
        <pc:chgData name="Chris Boundy" userId="b6bc10a7ccffbd51" providerId="LiveId" clId="{F81CF11B-7527-4F4A-9B73-28B851E892A2}" dt="2020-06-19T10:32:40.346" v="132"/>
        <pc:sldMkLst>
          <pc:docMk/>
          <pc:sldMk cId="1504193872"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0F7C-4767-4750-B734-22B40EE1A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E42652-A696-4879-A2AD-0F528A0C8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830600-B2FB-4A99-A1A9-0D71752BE66E}"/>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B661167-CE91-401B-A05B-A11C5B5D7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C77988-EFF7-4FDC-B2E1-9C821481AED0}"/>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0839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6FE-6872-4D41-9255-361123C787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E684AD-8C9F-468A-8573-5BBA40E86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97540-DAD8-4CDB-872B-934DC3E1AD6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1C468D3-EFC1-4E4F-ABD4-48B6EFFA4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36928-C839-4287-8F6A-BEB045D92E3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373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99DC1-D948-4811-8958-D259B56237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FFEFBD-B0EC-4441-8032-F54CDBA7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334BA-7D48-4742-973C-A73EA0422225}"/>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E48FB5E-A25C-4B78-98BF-1EF56E96E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71C4E-131E-49B3-8A0F-D2F3F17506A5}"/>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4205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4345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1247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8484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601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5970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5228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8196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61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CBC5-6CEB-4035-BE82-8F711ABE01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AFB06C-9894-4CA7-8A43-4889516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FBE60-CE49-44A1-9C47-E55B7A9B1C8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68AB08C0-D883-4EA0-87E2-ED21BF708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5E629-084A-4BC2-9556-F52E41B44A2F}"/>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8017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560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59682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6/24/2020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572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97C0-C18F-457E-A09B-86FE3932C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5244D8-28C7-4784-8274-D2267A04F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5E5AE-1A6D-448D-8787-A13D054F32B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2987DF0-AFD1-407F-97B6-544E2E7F4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0D52E-C93D-4E74-8FFE-FD08878586FB}"/>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1144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4C9B-313D-4C5B-987C-02EF9FEFC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8FC21-2EFB-4E10-BCC8-EA66C607A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E9037-2A0B-4218-B453-273101F5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922875-34C5-45EE-BD78-A7E41FD050F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57D31CFD-2242-4BC4-8E65-F586800C0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5DE7F-3DD0-4954-A5E7-81BB4B5A01E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1181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96E-D3E0-4B50-B64D-3A5613C90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89B4B9-9E2D-4C52-8941-FD64D76E6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E2EB3-D802-49EE-918F-0427016F7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B2A038-C745-4722-B03B-CDDBBA13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8BA61-637F-49D1-A2A0-4B9F37C1A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885FB-2C0C-49F0-9E91-4B0E4A3B2237}"/>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8" name="Footer Placeholder 7">
            <a:extLst>
              <a:ext uri="{FF2B5EF4-FFF2-40B4-BE49-F238E27FC236}">
                <a16:creationId xmlns:a16="http://schemas.microsoft.com/office/drawing/2014/main" id="{E5B5A2CD-F322-4DFA-9E8C-045B45FEB4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29A-AA49-4A29-93A1-3F4324CF81E2}"/>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51093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0042-F01D-4342-97B3-EEB645D9CA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AFC929-EF53-4768-9D12-EF3E7425C3F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4" name="Footer Placeholder 3">
            <a:extLst>
              <a:ext uri="{FF2B5EF4-FFF2-40B4-BE49-F238E27FC236}">
                <a16:creationId xmlns:a16="http://schemas.microsoft.com/office/drawing/2014/main" id="{AFCFE971-C1A5-40B1-A06A-72E427463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728B01-954B-46C0-B5F7-B672C7666A0D}"/>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1859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F6663-3FFA-4ADE-9659-211BCB11DC2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3" name="Footer Placeholder 2">
            <a:extLst>
              <a:ext uri="{FF2B5EF4-FFF2-40B4-BE49-F238E27FC236}">
                <a16:creationId xmlns:a16="http://schemas.microsoft.com/office/drawing/2014/main" id="{CD950569-1F10-434C-8D4F-C00AE7397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645305-A30B-4B3F-9B8A-410D2C22BD57}"/>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6210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F4E1-4A1F-4BE8-96FB-8F3A11852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76695-AFF9-48CE-8B5E-EEA8CD77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4CAF3-8720-4469-BACD-C8CCBC99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178E8-1F2E-4EFF-96F1-22001C0FDDC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7E8B45DF-FAAC-4FD8-BA38-C4B4F68CD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B9B19-D2E5-41EF-AEA5-303B18C25728}"/>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82734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4767-1905-4DB9-B1C1-18142452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968C5-953A-4CFB-87F9-2E6F8D035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4FA02-DAC4-4A80-ADBC-3DD14994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B3E2D-BFEF-44A1-947C-3B26DCAED68F}"/>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4980FD33-4E14-4FE7-ACB5-880EE878A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8C351-062A-43D6-8E3A-47F6A47403D3}"/>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51049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3CE12-FFCC-4C87-BF0C-17C7F7E39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64062A-DD18-4F78-BC14-6ADBDDF3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BD784-C18B-48A9-863D-8357E4506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B0A200E3-11F6-49A7-B424-049D288A5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74B37-D077-4BC6-A08C-90A56A886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6A0A8-CECC-432A-934E-BCCFF1ABC179}" type="slidenum">
              <a:rPr lang="en-GB" smtClean="0"/>
              <a:t>‹#›</a:t>
            </a:fld>
            <a:endParaRPr lang="en-GB"/>
          </a:p>
        </p:txBody>
      </p:sp>
    </p:spTree>
    <p:extLst>
      <p:ext uri="{BB962C8B-B14F-4D97-AF65-F5344CB8AC3E}">
        <p14:creationId xmlns:p14="http://schemas.microsoft.com/office/powerpoint/2010/main" val="84676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6/24/2020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766866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witter.com/DurhamCLS_SSP" TargetMode="External"/><Relationship Id="rId4" Type="http://schemas.openxmlformats.org/officeDocument/2006/relationships/hyperlink" Target="https://www.facebook.com/DurhamClsSS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cCX5JJwkZhU" TargetMode="External"/><Relationship Id="rId7" Type="http://schemas.openxmlformats.org/officeDocument/2006/relationships/image" Target="../media/image6.png"/><Relationship Id="rId2" Type="http://schemas.openxmlformats.org/officeDocument/2006/relationships/hyperlink" Target="https://www.youtube.com/watch?v=p7Q-vEfSW7Q"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5B91FD7-4CE6-41F6-AEC5-214E5D75881D}"/>
              </a:ext>
            </a:extLst>
          </p:cNvPr>
          <p:cNvSpPr>
            <a:spLocks noGrp="1"/>
          </p:cNvSpPr>
          <p:nvPr>
            <p:ph type="ctrTitle"/>
          </p:nvPr>
        </p:nvSpPr>
        <p:spPr>
          <a:xfrm>
            <a:off x="0" y="1771203"/>
            <a:ext cx="4446274" cy="1786515"/>
          </a:xfrm>
        </p:spPr>
        <p:txBody>
          <a:bodyPr anchor="t">
            <a:normAutofit fontScale="90000"/>
          </a:bodyPr>
          <a:lstStyle/>
          <a:p>
            <a:r>
              <a:rPr lang="en-US" sz="1600" dirty="0"/>
              <a:t>We all know the benefits of being physically active .</a:t>
            </a:r>
            <a:br>
              <a:rPr lang="en-US" sz="1600" b="0" dirty="0">
                <a:effectLst/>
              </a:rPr>
            </a:br>
            <a:br>
              <a:rPr lang="en-US" sz="1600" b="0" dirty="0">
                <a:effectLst/>
              </a:rPr>
            </a:br>
            <a:r>
              <a:rPr lang="en-US" sz="1600" dirty="0"/>
              <a:t>When times are tough and it is difficult to get outdoors, it can be quite tricky to come up with ideas to keep the children occupied and active.</a:t>
            </a:r>
            <a:br>
              <a:rPr lang="en-US" sz="1600" b="0" dirty="0">
                <a:effectLst/>
              </a:rPr>
            </a:br>
            <a:br>
              <a:rPr lang="en-US" sz="1600" b="0" dirty="0">
                <a:effectLst/>
              </a:rPr>
            </a:br>
            <a:r>
              <a:rPr lang="en-US" sz="1600" dirty="0"/>
              <a:t>With modern technology, there are numerous websites available to support physical activity at home; not just for children, but for the whole family.</a:t>
            </a:r>
            <a:br>
              <a:rPr lang="en-US" sz="1600" b="0" dirty="0">
                <a:effectLst/>
              </a:rPr>
            </a:br>
            <a:br>
              <a:rPr lang="en-US" sz="1600" b="0" dirty="0">
                <a:effectLst/>
              </a:rPr>
            </a:br>
            <a:r>
              <a:rPr lang="en-US" sz="1600" dirty="0"/>
              <a:t>Most activities only take around 5-30 minutes to complete, so it can fit easily into the day.</a:t>
            </a:r>
            <a:br>
              <a:rPr lang="en-US" sz="1600" b="0" dirty="0">
                <a:effectLst/>
              </a:rPr>
            </a:br>
            <a:br>
              <a:rPr lang="en-US" sz="1600" b="0" dirty="0">
                <a:effectLst/>
              </a:rPr>
            </a:br>
            <a:r>
              <a:rPr lang="en-US" sz="1600" dirty="0"/>
              <a:t>Here are some ideas and resources we think you might find useful placed in a weekly activity timetable.  You can adapt the timetable to suit your own needs!</a:t>
            </a:r>
            <a:br>
              <a:rPr lang="en-US" sz="1600" b="0" dirty="0">
                <a:effectLst/>
              </a:rPr>
            </a:br>
            <a:br>
              <a:rPr lang="en-US" sz="1600" b="0" dirty="0">
                <a:effectLst/>
              </a:rPr>
            </a:br>
            <a:r>
              <a:rPr lang="en-US" sz="1600" dirty="0"/>
              <a:t>If you have any further activities you recommend, please let us know and we can share them with everyone else.</a:t>
            </a:r>
            <a:br>
              <a:rPr lang="en-US" sz="1600" b="0" dirty="0">
                <a:effectLst/>
              </a:rPr>
            </a:br>
            <a:br>
              <a:rPr lang="en-US" sz="4400" dirty="0"/>
            </a:br>
            <a:endParaRPr lang="en-GB" sz="4400" dirty="0">
              <a:solidFill>
                <a:srgbClr val="FFFFFF"/>
              </a:solidFill>
            </a:endParaRPr>
          </a:p>
        </p:txBody>
      </p:sp>
      <p:sp>
        <p:nvSpPr>
          <p:cNvPr id="3" name="Subtitle 2">
            <a:extLst>
              <a:ext uri="{FF2B5EF4-FFF2-40B4-BE49-F238E27FC236}">
                <a16:creationId xmlns:a16="http://schemas.microsoft.com/office/drawing/2014/main" id="{F142DB70-AC7E-4312-A58F-31EB0866043D}"/>
              </a:ext>
            </a:extLst>
          </p:cNvPr>
          <p:cNvSpPr>
            <a:spLocks noGrp="1"/>
          </p:cNvSpPr>
          <p:nvPr>
            <p:ph type="subTitle" idx="1"/>
          </p:nvPr>
        </p:nvSpPr>
        <p:spPr>
          <a:xfrm>
            <a:off x="296467" y="605740"/>
            <a:ext cx="3658053" cy="955111"/>
          </a:xfrm>
        </p:spPr>
        <p:txBody>
          <a:bodyPr anchor="b">
            <a:normAutofit fontScale="85000" lnSpcReduction="10000"/>
          </a:bodyPr>
          <a:lstStyle/>
          <a:p>
            <a:pPr algn="l"/>
            <a:r>
              <a:rPr lang="en-GB" sz="3600" dirty="0">
                <a:solidFill>
                  <a:srgbClr val="FFFFFF"/>
                </a:solidFill>
              </a:rPr>
              <a:t>Nursery &amp; Reception ACTIVE AT HOME</a:t>
            </a:r>
          </a:p>
        </p:txBody>
      </p:sp>
      <p:sp>
        <p:nvSpPr>
          <p:cNvPr id="75" name="Rectangle 74">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Page - Durham &amp; Chester-le-Street School Sports Partnership">
            <a:extLst>
              <a:ext uri="{FF2B5EF4-FFF2-40B4-BE49-F238E27FC236}">
                <a16:creationId xmlns:a16="http://schemas.microsoft.com/office/drawing/2014/main" id="{C0BA757D-DC64-4455-BC3D-147CAC6900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1262" y="238684"/>
            <a:ext cx="4733254" cy="3909246"/>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DD1F20-31FF-4080-9164-A4325BDB3E4B}"/>
              </a:ext>
            </a:extLst>
          </p:cNvPr>
          <p:cNvSpPr/>
          <p:nvPr/>
        </p:nvSpPr>
        <p:spPr>
          <a:xfrm>
            <a:off x="5618922" y="4385032"/>
            <a:ext cx="6096000" cy="2862322"/>
          </a:xfrm>
          <a:prstGeom prst="rect">
            <a:avLst/>
          </a:prstGeom>
        </p:spPr>
        <p:txBody>
          <a:bodyPr>
            <a:spAutoFit/>
          </a:bodyPr>
          <a:lstStyle/>
          <a:p>
            <a:pPr algn="ctr"/>
            <a:r>
              <a:rPr lang="en-US" dirty="0">
                <a:solidFill>
                  <a:srgbClr val="000000"/>
                </a:solidFill>
                <a:latin typeface="Arial" panose="020B0604020202020204" pitchFamily="34" charset="0"/>
              </a:rPr>
              <a:t>Check out our social media channels and tag us in any of your activities</a:t>
            </a:r>
            <a:endParaRPr lang="en-US" b="0" dirty="0">
              <a:effectLst/>
            </a:endParaRPr>
          </a:p>
          <a:p>
            <a:pPr algn="ctr"/>
            <a:br>
              <a:rPr lang="en-US" b="0" dirty="0">
                <a:effectLst/>
              </a:rPr>
            </a:br>
            <a:r>
              <a:rPr lang="en-US" dirty="0">
                <a:solidFill>
                  <a:srgbClr val="000000"/>
                </a:solidFill>
                <a:latin typeface="Arial" panose="020B0604020202020204" pitchFamily="34" charset="0"/>
              </a:rPr>
              <a:t>Facebook -  @</a:t>
            </a:r>
            <a:r>
              <a:rPr lang="en-US" dirty="0" err="1">
                <a:solidFill>
                  <a:srgbClr val="000000"/>
                </a:solidFill>
                <a:latin typeface="Arial" panose="020B0604020202020204" pitchFamily="34" charset="0"/>
              </a:rPr>
              <a:t>DurhamClsSSP</a:t>
            </a:r>
            <a:endParaRPr lang="en-US" b="0" dirty="0">
              <a:effectLst/>
            </a:endParaRPr>
          </a:p>
          <a:p>
            <a:pPr algn="ctr"/>
            <a:r>
              <a:rPr lang="en-GB" dirty="0">
                <a:hlinkClick r:id="rId4"/>
              </a:rPr>
              <a:t>https://www.facebook.com/DurhamClsSSP/</a:t>
            </a:r>
            <a:endParaRPr lang="en-US" b="0" dirty="0">
              <a:effectLst/>
            </a:endParaRPr>
          </a:p>
          <a:p>
            <a:pPr algn="ctr"/>
            <a:br>
              <a:rPr lang="en-US" b="0" dirty="0">
                <a:effectLst/>
              </a:rPr>
            </a:br>
            <a:r>
              <a:rPr lang="en-US" dirty="0">
                <a:solidFill>
                  <a:srgbClr val="000000"/>
                </a:solidFill>
                <a:latin typeface="Arial" panose="020B0604020202020204" pitchFamily="34" charset="0"/>
              </a:rPr>
              <a:t>Twitter -  </a:t>
            </a:r>
            <a:r>
              <a:rPr lang="en-GB" dirty="0"/>
              <a:t>@</a:t>
            </a:r>
            <a:r>
              <a:rPr lang="en-GB" dirty="0" err="1"/>
              <a:t>DurhamCLS_SSP</a:t>
            </a:r>
            <a:endParaRPr lang="en-US" b="0" dirty="0">
              <a:effectLst/>
            </a:endParaRPr>
          </a:p>
          <a:p>
            <a:pPr algn="ctr"/>
            <a:r>
              <a:rPr lang="en-GB" dirty="0">
                <a:hlinkClick r:id="rId5"/>
              </a:rPr>
              <a:t>https://twitter.com/DurhamCLS_SSP</a:t>
            </a:r>
            <a:endParaRPr lang="en-US" b="0" dirty="0">
              <a:effectLst/>
            </a:endParaRPr>
          </a:p>
          <a:p>
            <a:br>
              <a:rPr lang="en-US" dirty="0"/>
            </a:br>
            <a:endParaRPr lang="en-GB" dirty="0"/>
          </a:p>
        </p:txBody>
      </p:sp>
    </p:spTree>
    <p:extLst>
      <p:ext uri="{BB962C8B-B14F-4D97-AF65-F5344CB8AC3E}">
        <p14:creationId xmlns:p14="http://schemas.microsoft.com/office/powerpoint/2010/main" val="339594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9C51-6404-4F9E-9850-48415B242C0A}"/>
              </a:ext>
            </a:extLst>
          </p:cNvPr>
          <p:cNvSpPr>
            <a:spLocks noGrp="1"/>
          </p:cNvSpPr>
          <p:nvPr>
            <p:ph type="title"/>
          </p:nvPr>
        </p:nvSpPr>
        <p:spPr>
          <a:xfrm>
            <a:off x="0" y="0"/>
            <a:ext cx="10884877" cy="662752"/>
          </a:xfrm>
        </p:spPr>
        <p:txBody>
          <a:bodyPr>
            <a:normAutofit fontScale="90000"/>
          </a:bodyPr>
          <a:lstStyle/>
          <a:p>
            <a:pPr algn="ctr"/>
            <a:r>
              <a:rPr lang="en-GB" dirty="0"/>
              <a:t>        </a:t>
            </a:r>
            <a:endParaRPr lang="en-GB" sz="1800" b="1" u="sng" dirty="0">
              <a:latin typeface="Aharoni" panose="02010803020104030203" pitchFamily="2" charset="-79"/>
              <a:cs typeface="Aharoni" panose="02010803020104030203" pitchFamily="2" charset="-79"/>
            </a:endParaRPr>
          </a:p>
        </p:txBody>
      </p:sp>
      <p:graphicFrame>
        <p:nvGraphicFramePr>
          <p:cNvPr id="7" name="Table 7">
            <a:extLst>
              <a:ext uri="{FF2B5EF4-FFF2-40B4-BE49-F238E27FC236}">
                <a16:creationId xmlns:a16="http://schemas.microsoft.com/office/drawing/2014/main" id="{2416A3C5-A128-4377-B5D3-15E4638521D9}"/>
              </a:ext>
            </a:extLst>
          </p:cNvPr>
          <p:cNvGraphicFramePr>
            <a:graphicFrameLocks noGrp="1"/>
          </p:cNvGraphicFramePr>
          <p:nvPr>
            <p:extLst>
              <p:ext uri="{D42A27DB-BD31-4B8C-83A1-F6EECF244321}">
                <p14:modId xmlns:p14="http://schemas.microsoft.com/office/powerpoint/2010/main" val="3879231620"/>
              </p:ext>
            </p:extLst>
          </p:nvPr>
        </p:nvGraphicFramePr>
        <p:xfrm>
          <a:off x="230569" y="-103865"/>
          <a:ext cx="11874348" cy="7056120"/>
        </p:xfrm>
        <a:graphic>
          <a:graphicData uri="http://schemas.openxmlformats.org/drawingml/2006/table">
            <a:tbl>
              <a:tblPr firstRow="1" bandRow="1">
                <a:tableStyleId>{5C22544A-7EE6-4342-B048-85BDC9FD1C3A}</a:tableStyleId>
              </a:tblPr>
              <a:tblGrid>
                <a:gridCol w="1979058">
                  <a:extLst>
                    <a:ext uri="{9D8B030D-6E8A-4147-A177-3AD203B41FA5}">
                      <a16:colId xmlns:a16="http://schemas.microsoft.com/office/drawing/2014/main" val="2797980804"/>
                    </a:ext>
                  </a:extLst>
                </a:gridCol>
                <a:gridCol w="1979058">
                  <a:extLst>
                    <a:ext uri="{9D8B030D-6E8A-4147-A177-3AD203B41FA5}">
                      <a16:colId xmlns:a16="http://schemas.microsoft.com/office/drawing/2014/main" val="1147795439"/>
                    </a:ext>
                  </a:extLst>
                </a:gridCol>
                <a:gridCol w="1979058">
                  <a:extLst>
                    <a:ext uri="{9D8B030D-6E8A-4147-A177-3AD203B41FA5}">
                      <a16:colId xmlns:a16="http://schemas.microsoft.com/office/drawing/2014/main" val="49219613"/>
                    </a:ext>
                  </a:extLst>
                </a:gridCol>
                <a:gridCol w="1979058">
                  <a:extLst>
                    <a:ext uri="{9D8B030D-6E8A-4147-A177-3AD203B41FA5}">
                      <a16:colId xmlns:a16="http://schemas.microsoft.com/office/drawing/2014/main" val="3757954228"/>
                    </a:ext>
                  </a:extLst>
                </a:gridCol>
                <a:gridCol w="1979058">
                  <a:extLst>
                    <a:ext uri="{9D8B030D-6E8A-4147-A177-3AD203B41FA5}">
                      <a16:colId xmlns:a16="http://schemas.microsoft.com/office/drawing/2014/main" val="2648373400"/>
                    </a:ext>
                  </a:extLst>
                </a:gridCol>
                <a:gridCol w="1979058">
                  <a:extLst>
                    <a:ext uri="{9D8B030D-6E8A-4147-A177-3AD203B41FA5}">
                      <a16:colId xmlns:a16="http://schemas.microsoft.com/office/drawing/2014/main" val="1314765339"/>
                    </a:ext>
                  </a:extLst>
                </a:gridCol>
              </a:tblGrid>
              <a:tr h="0">
                <a:tc>
                  <a:txBody>
                    <a:bodyPr/>
                    <a:lstStyle/>
                    <a:p>
                      <a:endParaRPr lang="en-GB" dirty="0"/>
                    </a:p>
                  </a:txBody>
                  <a:tcPr/>
                </a:tc>
                <a:tc>
                  <a:txBody>
                    <a:bodyPr/>
                    <a:lstStyle/>
                    <a:p>
                      <a:r>
                        <a:rPr lang="en-GB" sz="1600"/>
                        <a:t>MONDAY</a:t>
                      </a:r>
                      <a:endParaRPr lang="en-GB" sz="1600" dirty="0"/>
                    </a:p>
                  </a:txBody>
                  <a:tcPr/>
                </a:tc>
                <a:tc>
                  <a:txBody>
                    <a:bodyPr/>
                    <a:lstStyle/>
                    <a:p>
                      <a:r>
                        <a:rPr lang="en-GB" sz="1600" dirty="0"/>
                        <a:t>TUESDAY</a:t>
                      </a:r>
                    </a:p>
                    <a:p>
                      <a:endParaRPr lang="en-GB" sz="1600" dirty="0"/>
                    </a:p>
                  </a:txBody>
                  <a:tcPr/>
                </a:tc>
                <a:tc>
                  <a:txBody>
                    <a:bodyPr/>
                    <a:lstStyle/>
                    <a:p>
                      <a:r>
                        <a:rPr lang="en-GB" sz="1600" dirty="0"/>
                        <a:t>WEDNESDAY</a:t>
                      </a:r>
                    </a:p>
                  </a:txBody>
                  <a:tcPr/>
                </a:tc>
                <a:tc>
                  <a:txBody>
                    <a:bodyPr/>
                    <a:lstStyle/>
                    <a:p>
                      <a:r>
                        <a:rPr lang="en-GB" sz="1600" dirty="0"/>
                        <a:t>THURSDAY</a:t>
                      </a:r>
                    </a:p>
                    <a:p>
                      <a:endParaRPr lang="en-GB" sz="1600" dirty="0"/>
                    </a:p>
                  </a:txBody>
                  <a:tcPr/>
                </a:tc>
                <a:tc>
                  <a:txBody>
                    <a:bodyPr/>
                    <a:lstStyle/>
                    <a:p>
                      <a:r>
                        <a:rPr lang="en-GB" sz="1600" dirty="0"/>
                        <a:t>FRIDAY</a:t>
                      </a:r>
                    </a:p>
                    <a:p>
                      <a:endParaRPr lang="en-GB" sz="1600" dirty="0"/>
                    </a:p>
                  </a:txBody>
                  <a:tcPr/>
                </a:tc>
                <a:extLst>
                  <a:ext uri="{0D108BD9-81ED-4DB2-BD59-A6C34878D82A}">
                    <a16:rowId xmlns:a16="http://schemas.microsoft.com/office/drawing/2014/main" val="1187268090"/>
                  </a:ext>
                </a:extLst>
              </a:tr>
              <a:tr h="2708924">
                <a:tc>
                  <a:txBody>
                    <a:bodyPr/>
                    <a:lstStyle/>
                    <a:p>
                      <a:r>
                        <a:rPr lang="en-GB" dirty="0"/>
                        <a:t>PHYSICAL </a:t>
                      </a:r>
                    </a:p>
                    <a:p>
                      <a:r>
                        <a:rPr lang="en-GB" dirty="0"/>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t>Lets get moving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dirty="0">
                          <a:latin typeface="+mn-lt"/>
                        </a:rPr>
                        <a:t>Start the week by joining in with one of our dance routines.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mn-lt"/>
                        </a:rPr>
                        <a:t>Follow SSP Coach Gemma Smith’s Hot </a:t>
                      </a:r>
                      <a:r>
                        <a:rPr lang="en-GB" sz="1100" dirty="0" err="1">
                          <a:latin typeface="+mn-lt"/>
                        </a:rPr>
                        <a:t>Hot</a:t>
                      </a:r>
                      <a:r>
                        <a:rPr lang="en-GB" sz="1100" dirty="0">
                          <a:latin typeface="+mn-lt"/>
                        </a:rPr>
                        <a:t> </a:t>
                      </a:r>
                      <a:r>
                        <a:rPr lang="en-GB" sz="1100" dirty="0" err="1">
                          <a:latin typeface="+mn-lt"/>
                        </a:rPr>
                        <a:t>Hot</a:t>
                      </a:r>
                      <a:r>
                        <a:rPr lang="en-GB" sz="1100" baseline="0" dirty="0">
                          <a:latin typeface="+mn-lt"/>
                        </a:rPr>
                        <a:t> </a:t>
                      </a:r>
                      <a:r>
                        <a:rPr lang="en-GB" sz="1100" dirty="0">
                          <a:latin typeface="+mn-lt"/>
                        </a:rPr>
                        <a:t>dance routine</a:t>
                      </a:r>
                      <a:r>
                        <a:rPr lang="en-GB" sz="1100" baseline="0" dirty="0">
                          <a:latin typeface="+mn-lt"/>
                        </a:rPr>
                        <a:t> and lets try and get the sun to shine again. </a:t>
                      </a:r>
                      <a:endParaRPr lang="en-GB"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linkClick r:id="rId2"/>
                        </a:rPr>
                        <a:t>Click here for Video</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a:txBody>
                    <a:bodyPr/>
                    <a:lstStyle/>
                    <a:p>
                      <a:r>
                        <a:rPr lang="en-US" sz="1100" b="1" u="sng" baseline="0" dirty="0"/>
                        <a:t>Yoga time</a:t>
                      </a:r>
                    </a:p>
                    <a:p>
                      <a:r>
                        <a:rPr lang="en-US" sz="1100" baseline="0" dirty="0"/>
                        <a:t>Our specialist PE teacher Marie Claire </a:t>
                      </a:r>
                      <a:r>
                        <a:rPr lang="en-US" sz="1100" baseline="0" dirty="0" err="1"/>
                        <a:t>Lowrey</a:t>
                      </a:r>
                      <a:r>
                        <a:rPr lang="en-US" sz="1100" baseline="0" dirty="0"/>
                        <a:t> has written a wonderful yoga scheme especially for early years. Try some of the  fun poses  shown on </a:t>
                      </a:r>
                      <a:r>
                        <a:rPr lang="en-US" sz="1100" b="1" baseline="0" dirty="0"/>
                        <a:t>slides 4 &amp; 5</a:t>
                      </a:r>
                    </a:p>
                  </a:txBody>
                  <a:tcPr/>
                </a:tc>
                <a:tc>
                  <a:txBody>
                    <a:bodyPr/>
                    <a:lstStyle/>
                    <a:p>
                      <a:r>
                        <a:rPr lang="en-US" sz="1100" b="1" u="sng" kern="1200" dirty="0">
                          <a:solidFill>
                            <a:schemeClr val="dk1"/>
                          </a:solidFill>
                          <a:effectLst/>
                          <a:latin typeface="+mn-lt"/>
                          <a:ea typeface="+mn-ea"/>
                          <a:cs typeface="+mn-cs"/>
                        </a:rPr>
                        <a:t>Skittles</a:t>
                      </a:r>
                    </a:p>
                    <a:p>
                      <a:r>
                        <a:rPr lang="en-US" sz="1100" b="0" u="none" kern="1200" dirty="0">
                          <a:solidFill>
                            <a:schemeClr val="dk1"/>
                          </a:solidFill>
                          <a:effectLst/>
                          <a:latin typeface="+mn-lt"/>
                          <a:ea typeface="+mn-ea"/>
                          <a:cs typeface="+mn-cs"/>
                        </a:rPr>
                        <a:t>Back to a game we played in week one (</a:t>
                      </a:r>
                      <a:r>
                        <a:rPr lang="en-US" sz="1100" b="1" u="none" kern="1200" dirty="0">
                          <a:solidFill>
                            <a:schemeClr val="dk1"/>
                          </a:solidFill>
                          <a:effectLst/>
                          <a:latin typeface="+mn-lt"/>
                          <a:ea typeface="+mn-ea"/>
                          <a:cs typeface="+mn-cs"/>
                        </a:rPr>
                        <a:t>see slide 7</a:t>
                      </a:r>
                      <a:r>
                        <a:rPr lang="en-US" sz="1100" b="0" u="none" kern="1200" dirty="0">
                          <a:solidFill>
                            <a:schemeClr val="dk1"/>
                          </a:solidFill>
                          <a:effectLst/>
                          <a:latin typeface="+mn-lt"/>
                          <a:ea typeface="+mn-ea"/>
                          <a:cs typeface="+mn-cs"/>
                        </a:rPr>
                        <a:t>) but this time with an added challenge. </a:t>
                      </a:r>
                    </a:p>
                    <a:p>
                      <a:endParaRPr lang="en-US" sz="1100" b="0" u="none" kern="1200" dirty="0">
                        <a:solidFill>
                          <a:schemeClr val="dk1"/>
                        </a:solidFill>
                        <a:effectLst/>
                        <a:latin typeface="+mn-lt"/>
                        <a:ea typeface="+mn-ea"/>
                        <a:cs typeface="+mn-cs"/>
                      </a:endParaRPr>
                    </a:p>
                    <a:p>
                      <a:r>
                        <a:rPr lang="en-US" sz="1100" b="0" u="none" kern="1200" dirty="0">
                          <a:solidFill>
                            <a:schemeClr val="dk1"/>
                          </a:solidFill>
                          <a:effectLst/>
                          <a:latin typeface="+mn-lt"/>
                          <a:ea typeface="+mn-ea"/>
                          <a:cs typeface="+mn-cs"/>
                        </a:rPr>
                        <a:t>First</a:t>
                      </a:r>
                      <a:r>
                        <a:rPr lang="en-US" sz="1100" b="0" u="none" kern="1200" baseline="0" dirty="0">
                          <a:solidFill>
                            <a:schemeClr val="dk1"/>
                          </a:solidFill>
                          <a:effectLst/>
                          <a:latin typeface="+mn-lt"/>
                          <a:ea typeface="+mn-ea"/>
                          <a:cs typeface="+mn-cs"/>
                        </a:rPr>
                        <a:t> attempt put the skittles in the traditional triangle shape. Next time place them in a line. Third time put them in a square and finally set them out in a wiggle snake pattern. Who is the champion for each of the shapes?</a:t>
                      </a:r>
                      <a:endParaRPr lang="en-GB" sz="1100" b="0" u="none" kern="1200" dirty="0">
                        <a:solidFill>
                          <a:schemeClr val="dk1"/>
                        </a:solidFill>
                        <a:effectLst/>
                        <a:latin typeface="+mn-lt"/>
                        <a:ea typeface="+mn-ea"/>
                        <a:cs typeface="+mn-cs"/>
                      </a:endParaRPr>
                    </a:p>
                  </a:txBody>
                  <a:tcPr/>
                </a:tc>
                <a:tc>
                  <a:txBody>
                    <a:bodyPr/>
                    <a:lstStyle/>
                    <a:p>
                      <a:r>
                        <a:rPr lang="en-GB" sz="1100" b="1" u="sng" kern="1200" dirty="0">
                          <a:solidFill>
                            <a:schemeClr val="dk1"/>
                          </a:solidFill>
                          <a:effectLst/>
                          <a:latin typeface="+mn-lt"/>
                          <a:ea typeface="+mn-ea"/>
                          <a:cs typeface="+mn-cs"/>
                        </a:rPr>
                        <a:t>Dance star</a:t>
                      </a:r>
                    </a:p>
                    <a:p>
                      <a:r>
                        <a:rPr lang="en-GB" sz="1100" b="0" kern="1200" dirty="0">
                          <a:solidFill>
                            <a:schemeClr val="dk1"/>
                          </a:solidFill>
                          <a:effectLst/>
                          <a:latin typeface="+mn-lt"/>
                          <a:ea typeface="+mn-ea"/>
                          <a:cs typeface="+mn-cs"/>
                        </a:rPr>
                        <a:t>Use pictures of animals and items from your favourite story book to explore body shape, balance and movement: Examples below could help you start.</a:t>
                      </a:r>
                    </a:p>
                    <a:p>
                      <a:pPr lvl="0"/>
                      <a:r>
                        <a:rPr lang="en-GB" sz="1100" b="0" kern="1200" dirty="0">
                          <a:solidFill>
                            <a:schemeClr val="dk1"/>
                          </a:solidFill>
                          <a:effectLst/>
                          <a:latin typeface="+mn-lt"/>
                          <a:ea typeface="+mn-ea"/>
                          <a:cs typeface="+mn-cs"/>
                        </a:rPr>
                        <a:t>Tree – stretch</a:t>
                      </a:r>
                    </a:p>
                    <a:p>
                      <a:pPr lvl="0"/>
                      <a:r>
                        <a:rPr lang="en-GB" sz="1100" b="0" kern="1200" dirty="0">
                          <a:solidFill>
                            <a:schemeClr val="dk1"/>
                          </a:solidFill>
                          <a:effectLst/>
                          <a:latin typeface="+mn-lt"/>
                          <a:ea typeface="+mn-ea"/>
                          <a:cs typeface="+mn-cs"/>
                        </a:rPr>
                        <a:t>Bee – fly and swoop</a:t>
                      </a:r>
                    </a:p>
                    <a:p>
                      <a:pPr lvl="0"/>
                      <a:r>
                        <a:rPr lang="en-GB" sz="1100" b="0" kern="1200" dirty="0">
                          <a:solidFill>
                            <a:schemeClr val="dk1"/>
                          </a:solidFill>
                          <a:effectLst/>
                          <a:latin typeface="+mn-lt"/>
                          <a:ea typeface="+mn-ea"/>
                          <a:cs typeface="+mn-cs"/>
                        </a:rPr>
                        <a:t>Kangaroo – jump/pounce</a:t>
                      </a:r>
                    </a:p>
                    <a:p>
                      <a:pPr lvl="0"/>
                      <a:r>
                        <a:rPr lang="en-GB" sz="1100" b="0" kern="1200" dirty="0">
                          <a:solidFill>
                            <a:schemeClr val="dk1"/>
                          </a:solidFill>
                          <a:effectLst/>
                          <a:latin typeface="+mn-lt"/>
                          <a:ea typeface="+mn-ea"/>
                          <a:cs typeface="+mn-cs"/>
                        </a:rPr>
                        <a:t>Bear – wide</a:t>
                      </a:r>
                    </a:p>
                    <a:p>
                      <a:pPr lvl="0"/>
                      <a:r>
                        <a:rPr lang="en-GB" sz="1100" b="0" kern="1200" dirty="0">
                          <a:solidFill>
                            <a:schemeClr val="dk1"/>
                          </a:solidFill>
                          <a:effectLst/>
                          <a:latin typeface="+mn-lt"/>
                          <a:ea typeface="+mn-ea"/>
                          <a:cs typeface="+mn-cs"/>
                        </a:rPr>
                        <a:t>Flea – small quick jumps</a:t>
                      </a:r>
                    </a:p>
                    <a:p>
                      <a:r>
                        <a:rPr lang="en-GB" sz="1100" b="0" kern="1200" dirty="0">
                          <a:solidFill>
                            <a:schemeClr val="dk1"/>
                          </a:solidFill>
                          <a:effectLst/>
                          <a:latin typeface="+mn-lt"/>
                          <a:ea typeface="+mn-ea"/>
                          <a:cs typeface="+mn-cs"/>
                        </a:rPr>
                        <a:t>Move</a:t>
                      </a:r>
                      <a:r>
                        <a:rPr lang="en-GB" sz="1100" b="0" kern="1200" baseline="0" dirty="0">
                          <a:solidFill>
                            <a:schemeClr val="dk1"/>
                          </a:solidFill>
                          <a:effectLst/>
                          <a:latin typeface="+mn-lt"/>
                          <a:ea typeface="+mn-ea"/>
                          <a:cs typeface="+mn-cs"/>
                        </a:rPr>
                        <a:t> from one movement to another. </a:t>
                      </a:r>
                      <a:r>
                        <a:rPr lang="en-GB" sz="1100" b="0" kern="1200" dirty="0">
                          <a:solidFill>
                            <a:schemeClr val="dk1"/>
                          </a:solidFill>
                          <a:effectLst/>
                          <a:latin typeface="+mn-lt"/>
                          <a:ea typeface="+mn-ea"/>
                          <a:cs typeface="+mn-cs"/>
                        </a:rPr>
                        <a:t> </a:t>
                      </a:r>
                    </a:p>
                    <a:p>
                      <a:r>
                        <a:rPr lang="en-GB" sz="1100" b="0" kern="1200" dirty="0">
                          <a:solidFill>
                            <a:schemeClr val="dk1"/>
                          </a:solidFill>
                          <a:effectLst/>
                          <a:latin typeface="+mn-lt"/>
                          <a:ea typeface="+mn-ea"/>
                          <a:cs typeface="+mn-cs"/>
                        </a:rPr>
                        <a:t>Change the order of the pictures</a:t>
                      </a:r>
                      <a:r>
                        <a:rPr lang="en-GB" sz="1100" b="0" kern="1200" baseline="0" dirty="0">
                          <a:solidFill>
                            <a:schemeClr val="dk1"/>
                          </a:solidFill>
                          <a:effectLst/>
                          <a:latin typeface="+mn-lt"/>
                          <a:ea typeface="+mn-ea"/>
                          <a:cs typeface="+mn-cs"/>
                        </a:rPr>
                        <a:t> around. </a:t>
                      </a:r>
                      <a:endParaRPr lang="en-GB" sz="1100" b="0" kern="1200" dirty="0">
                        <a:solidFill>
                          <a:schemeClr val="dk1"/>
                        </a:solidFill>
                        <a:effectLst/>
                        <a:latin typeface="+mn-lt"/>
                        <a:ea typeface="+mn-ea"/>
                        <a:cs typeface="+mn-cs"/>
                      </a:endParaRPr>
                    </a:p>
                  </a:txBody>
                  <a:tcPr/>
                </a:tc>
                <a:tc>
                  <a:txBody>
                    <a:bodyPr/>
                    <a:lstStyle/>
                    <a:p>
                      <a:pPr rtl="0"/>
                      <a:r>
                        <a:rPr lang="en-US" sz="1100" b="1" i="0" u="sng" strike="noStrike" kern="1200" dirty="0">
                          <a:solidFill>
                            <a:schemeClr val="dk1"/>
                          </a:solidFill>
                          <a:effectLst/>
                          <a:latin typeface="+mn-lt"/>
                          <a:ea typeface="+mn-ea"/>
                          <a:cs typeface="+mn-cs"/>
                        </a:rPr>
                        <a:t>Zooming</a:t>
                      </a:r>
                      <a:r>
                        <a:rPr lang="en-US" sz="1100" b="1" i="0" u="sng" strike="noStrike" kern="1200" baseline="0" dirty="0">
                          <a:solidFill>
                            <a:schemeClr val="dk1"/>
                          </a:solidFill>
                          <a:effectLst/>
                          <a:latin typeface="+mn-lt"/>
                          <a:ea typeface="+mn-ea"/>
                          <a:cs typeface="+mn-cs"/>
                        </a:rPr>
                        <a:t> time</a:t>
                      </a:r>
                    </a:p>
                    <a:p>
                      <a:pPr rtl="0"/>
                      <a:r>
                        <a:rPr lang="en-US" sz="1100" b="0" i="0" u="none" strike="noStrike" kern="1200" baseline="0" dirty="0">
                          <a:solidFill>
                            <a:schemeClr val="dk1"/>
                          </a:solidFill>
                          <a:effectLst/>
                          <a:latin typeface="+mn-lt"/>
                          <a:ea typeface="+mn-ea"/>
                          <a:cs typeface="+mn-cs"/>
                        </a:rPr>
                        <a:t>Go on a mini journey on your bike or scooter today. Green means go, red means stop, amber means stamp your feet up and down getting warmed up. Other things parents could shout out are roundabouts, encouraging the children to balance whilst going around in a circle. Traffic jam allows slow movements or even balancing whilst stopping. Roadworks could involve going in and out of cones. </a:t>
                      </a:r>
                    </a:p>
                  </a:txBody>
                  <a:tcPr/>
                </a:tc>
                <a:extLst>
                  <a:ext uri="{0D108BD9-81ED-4DB2-BD59-A6C34878D82A}">
                    <a16:rowId xmlns:a16="http://schemas.microsoft.com/office/drawing/2014/main" val="1738279298"/>
                  </a:ext>
                </a:extLst>
              </a:tr>
              <a:tr h="1675499">
                <a:tc>
                  <a:txBody>
                    <a:bodyPr/>
                    <a:lstStyle/>
                    <a:p>
                      <a:r>
                        <a:rPr lang="en-GB" dirty="0"/>
                        <a:t>SCHOOL GAMES VALUES ACTIVITY</a:t>
                      </a:r>
                    </a:p>
                  </a:txBody>
                  <a:tcPr/>
                </a:tc>
                <a:tc>
                  <a:txBody>
                    <a:bodyPr/>
                    <a:lstStyle/>
                    <a:p>
                      <a:pPr rtl="0"/>
                      <a:r>
                        <a:rPr lang="en-US" sz="1100" b="0" i="0" u="none" strike="noStrike" kern="1200" dirty="0">
                          <a:solidFill>
                            <a:schemeClr val="accent4"/>
                          </a:solidFill>
                          <a:effectLst/>
                          <a:latin typeface="+mn-lt"/>
                          <a:ea typeface="+mn-ea"/>
                          <a:cs typeface="+mn-cs"/>
                        </a:rPr>
                        <a:t>Determination</a:t>
                      </a:r>
                    </a:p>
                    <a:p>
                      <a:pPr rtl="0"/>
                      <a:r>
                        <a:rPr lang="en-US" sz="1100" b="0" i="0" u="none" strike="noStrike" kern="1200" dirty="0">
                          <a:solidFill>
                            <a:schemeClr val="accent4"/>
                          </a:solidFill>
                          <a:effectLst/>
                          <a:latin typeface="+mn-lt"/>
                          <a:ea typeface="+mn-ea"/>
                          <a:cs typeface="+mn-cs"/>
                        </a:rPr>
                        <a:t>Set yourself a challenge to run, skip, jump, dance or walk further than you have done before. It might be around the garden 10 times, or around the field</a:t>
                      </a:r>
                      <a:r>
                        <a:rPr lang="en-US" sz="1100" b="0" i="0" u="none" strike="noStrike" kern="1200" baseline="0" dirty="0">
                          <a:solidFill>
                            <a:schemeClr val="accent4"/>
                          </a:solidFill>
                          <a:effectLst/>
                          <a:latin typeface="+mn-lt"/>
                          <a:ea typeface="+mn-ea"/>
                          <a:cs typeface="+mn-cs"/>
                        </a:rPr>
                        <a:t> with your family. </a:t>
                      </a:r>
                      <a:endParaRPr lang="en-US" sz="1100" b="0" dirty="0">
                        <a:solidFill>
                          <a:schemeClr val="accent4"/>
                        </a:solidFill>
                        <a:effectLst/>
                      </a:endParaRPr>
                    </a:p>
                    <a:p>
                      <a:pPr rtl="0"/>
                      <a:r>
                        <a:rPr lang="en-US" sz="1100" b="0" i="0" u="none" strike="noStrike" kern="1200" dirty="0">
                          <a:solidFill>
                            <a:schemeClr val="accent4"/>
                          </a:solidFill>
                          <a:effectLst/>
                          <a:latin typeface="+mn-lt"/>
                          <a:ea typeface="+mn-ea"/>
                          <a:cs typeface="+mn-cs"/>
                        </a:rPr>
                        <a:t> </a:t>
                      </a:r>
                      <a:endParaRPr lang="en-US" sz="1100" b="0" dirty="0">
                        <a:solidFill>
                          <a:schemeClr val="accent4"/>
                        </a:solidFill>
                        <a:effectLst/>
                      </a:endParaRPr>
                    </a:p>
                  </a:txBody>
                  <a:tcPr/>
                </a:tc>
                <a:tc>
                  <a:txBody>
                    <a:bodyPr/>
                    <a:lstStyle/>
                    <a:p>
                      <a:r>
                        <a:rPr lang="en-US" sz="1100" kern="1200" dirty="0">
                          <a:solidFill>
                            <a:schemeClr val="dk1"/>
                          </a:solidFill>
                          <a:effectLst/>
                          <a:latin typeface="+mn-lt"/>
                          <a:ea typeface="+mn-ea"/>
                          <a:cs typeface="+mn-cs"/>
                        </a:rPr>
                        <a:t>Self Belief</a:t>
                      </a:r>
                    </a:p>
                    <a:p>
                      <a:r>
                        <a:rPr lang="en-US" sz="1100" kern="1200" dirty="0">
                          <a:solidFill>
                            <a:schemeClr val="dk1"/>
                          </a:solidFill>
                          <a:effectLst/>
                          <a:latin typeface="+mn-lt"/>
                          <a:ea typeface="+mn-ea"/>
                          <a:cs typeface="+mn-cs"/>
                        </a:rPr>
                        <a:t>Get a really tricky puzzle or jigsaw out of your play area. Choose one that you have not been able to do on your own before. Now is the time to do</a:t>
                      </a:r>
                      <a:r>
                        <a:rPr lang="en-US" sz="1100" kern="1200" baseline="0" dirty="0">
                          <a:solidFill>
                            <a:schemeClr val="dk1"/>
                          </a:solidFill>
                          <a:effectLst/>
                          <a:latin typeface="+mn-lt"/>
                          <a:ea typeface="+mn-ea"/>
                          <a:cs typeface="+mn-cs"/>
                        </a:rPr>
                        <a:t> it. You can do it!!</a:t>
                      </a:r>
                    </a:p>
                    <a:p>
                      <a:r>
                        <a:rPr lang="en-US" sz="1100" kern="1200" baseline="0" dirty="0">
                          <a:solidFill>
                            <a:schemeClr val="dk1"/>
                          </a:solidFill>
                          <a:effectLst/>
                          <a:latin typeface="+mn-lt"/>
                          <a:ea typeface="+mn-ea"/>
                          <a:cs typeface="+mn-cs"/>
                        </a:rPr>
                        <a:t>Believe in yourself. </a:t>
                      </a:r>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txBody>
                  <a:tcPr/>
                </a:tc>
                <a:tc>
                  <a:txBody>
                    <a:bodyPr/>
                    <a:lstStyle/>
                    <a:p>
                      <a:r>
                        <a:rPr lang="en-US" sz="1100" dirty="0">
                          <a:solidFill>
                            <a:srgbClr val="002060"/>
                          </a:solidFill>
                        </a:rPr>
                        <a:t>Honesty</a:t>
                      </a:r>
                    </a:p>
                    <a:p>
                      <a:r>
                        <a:rPr lang="en-US" sz="1100" dirty="0">
                          <a:solidFill>
                            <a:srgbClr val="002060"/>
                          </a:solidFill>
                        </a:rPr>
                        <a:t>Watch the you tube clip Trust in me from Jungle book and talk about if you</a:t>
                      </a:r>
                      <a:r>
                        <a:rPr lang="en-US" sz="1100" baseline="0" dirty="0">
                          <a:solidFill>
                            <a:srgbClr val="002060"/>
                          </a:solidFill>
                        </a:rPr>
                        <a:t> think the snake is being honest and telling the truth?</a:t>
                      </a:r>
                      <a:endParaRPr lang="en-US" sz="1100" dirty="0">
                        <a:solidFill>
                          <a:srgbClr val="002060"/>
                        </a:solidFill>
                      </a:endParaRPr>
                    </a:p>
                    <a:p>
                      <a:r>
                        <a:rPr lang="en-GB" sz="1100" dirty="0">
                          <a:hlinkClick r:id="rId3"/>
                        </a:rPr>
                        <a:t>Click here</a:t>
                      </a:r>
                      <a:endParaRPr lang="en-US" sz="1100" dirty="0">
                        <a:solidFill>
                          <a:srgbClr val="002060"/>
                        </a:solidFill>
                      </a:endParaRPr>
                    </a:p>
                  </a:txBody>
                  <a:tcPr/>
                </a:tc>
                <a:tc>
                  <a:txBody>
                    <a:bodyPr/>
                    <a:lstStyle/>
                    <a:p>
                      <a:pPr rtl="0"/>
                      <a:r>
                        <a:rPr lang="en-US" sz="1100" b="0" dirty="0">
                          <a:solidFill>
                            <a:schemeClr val="tx2"/>
                          </a:solidFill>
                          <a:effectLst/>
                        </a:rPr>
                        <a:t>Respect</a:t>
                      </a:r>
                    </a:p>
                    <a:p>
                      <a:pPr rtl="0"/>
                      <a:r>
                        <a:rPr lang="en-US" sz="1100" b="0" dirty="0">
                          <a:solidFill>
                            <a:schemeClr val="tx2"/>
                          </a:solidFill>
                          <a:effectLst/>
                        </a:rPr>
                        <a:t>When you respect someone you do nice things</a:t>
                      </a:r>
                      <a:r>
                        <a:rPr lang="en-US" sz="1100" b="0" baseline="0" dirty="0">
                          <a:solidFill>
                            <a:schemeClr val="tx2"/>
                          </a:solidFill>
                          <a:effectLst/>
                        </a:rPr>
                        <a:t> for them. Draw a lovely friendship flower and every time you do something nice write it on the petals. </a:t>
                      </a:r>
                      <a:endParaRPr lang="en-US" sz="1100" b="0" dirty="0">
                        <a:solidFill>
                          <a:schemeClr val="tx2"/>
                        </a:solidFill>
                        <a:effectLst/>
                      </a:endParaRPr>
                    </a:p>
                    <a:p>
                      <a:pPr rtl="0"/>
                      <a:endParaRPr lang="en-US" sz="1100" b="0" dirty="0">
                        <a:solidFill>
                          <a:schemeClr val="tx2"/>
                        </a:solidFill>
                        <a:effectLst/>
                      </a:endParaRPr>
                    </a:p>
                  </a:txBody>
                  <a:tcPr/>
                </a:tc>
                <a:tc>
                  <a:txBody>
                    <a:bodyPr/>
                    <a:lstStyle/>
                    <a:p>
                      <a:pPr rtl="0"/>
                      <a:r>
                        <a:rPr lang="en-US" sz="1100" b="0" i="0" u="none" strike="noStrike" kern="1200" dirty="0">
                          <a:solidFill>
                            <a:srgbClr val="00B050"/>
                          </a:solidFill>
                          <a:effectLst/>
                          <a:latin typeface="+mn-lt"/>
                          <a:ea typeface="+mn-ea"/>
                          <a:cs typeface="+mn-cs"/>
                        </a:rPr>
                        <a:t>Team Work</a:t>
                      </a:r>
                    </a:p>
                    <a:p>
                      <a:pPr rtl="0"/>
                      <a:r>
                        <a:rPr lang="en-US" sz="1100" b="0" i="0" u="none" strike="noStrike" kern="1200" dirty="0">
                          <a:solidFill>
                            <a:srgbClr val="00B050"/>
                          </a:solidFill>
                          <a:effectLst/>
                          <a:latin typeface="+mn-lt"/>
                          <a:ea typeface="+mn-ea"/>
                          <a:cs typeface="+mn-cs"/>
                        </a:rPr>
                        <a:t>Working together as a team create a picture in your house or garden. You can use teddies, bean bags socks or anything that’s available.</a:t>
                      </a:r>
                      <a:r>
                        <a:rPr lang="en-US" sz="1100" b="0" i="0" u="none" strike="noStrike" kern="1200" baseline="0" dirty="0">
                          <a:solidFill>
                            <a:srgbClr val="00B050"/>
                          </a:solidFill>
                          <a:effectLst/>
                          <a:latin typeface="+mn-lt"/>
                          <a:ea typeface="+mn-ea"/>
                          <a:cs typeface="+mn-cs"/>
                        </a:rPr>
                        <a:t> See our example Sad Sam on the Funny faces card. Shown on </a:t>
                      </a:r>
                      <a:r>
                        <a:rPr lang="en-US" sz="1100" b="1" i="0" u="none" strike="noStrike" kern="1200" baseline="0" dirty="0">
                          <a:solidFill>
                            <a:srgbClr val="00B050"/>
                          </a:solidFill>
                          <a:effectLst/>
                          <a:latin typeface="+mn-lt"/>
                          <a:ea typeface="+mn-ea"/>
                          <a:cs typeface="+mn-cs"/>
                        </a:rPr>
                        <a:t>slide 9</a:t>
                      </a:r>
                      <a:r>
                        <a:rPr lang="en-US" sz="1100" b="0" i="0" u="none" strike="noStrike" kern="1200" baseline="0" dirty="0">
                          <a:solidFill>
                            <a:srgbClr val="00B050"/>
                          </a:solidFill>
                          <a:effectLst/>
                          <a:latin typeface="+mn-lt"/>
                          <a:ea typeface="+mn-ea"/>
                          <a:cs typeface="+mn-cs"/>
                        </a:rPr>
                        <a:t> </a:t>
                      </a:r>
                      <a:endParaRPr lang="en-US" sz="1100" b="0" dirty="0">
                        <a:solidFill>
                          <a:srgbClr val="00B050"/>
                        </a:solidFill>
                        <a:effectLst/>
                      </a:endParaRPr>
                    </a:p>
                  </a:txBody>
                  <a:tcPr/>
                </a:tc>
                <a:extLst>
                  <a:ext uri="{0D108BD9-81ED-4DB2-BD59-A6C34878D82A}">
                    <a16:rowId xmlns:a16="http://schemas.microsoft.com/office/drawing/2014/main" val="4160562197"/>
                  </a:ext>
                </a:extLst>
              </a:tr>
              <a:tr h="1885791">
                <a:tc>
                  <a:txBody>
                    <a:bodyPr/>
                    <a:lstStyle/>
                    <a:p>
                      <a:r>
                        <a:rPr lang="en-GB" dirty="0"/>
                        <a:t>CHALLENGE</a:t>
                      </a:r>
                    </a:p>
                    <a:p>
                      <a:r>
                        <a:rPr lang="en-GB" dirty="0"/>
                        <a:t>ACTIVITY</a:t>
                      </a:r>
                    </a:p>
                  </a:txBody>
                  <a:tcPr/>
                </a:tc>
                <a:tc>
                  <a:txBody>
                    <a:bodyPr/>
                    <a:lstStyle/>
                    <a:p>
                      <a:r>
                        <a:rPr lang="en-US" sz="1100" b="1" u="sng" baseline="0" dirty="0"/>
                        <a:t>Try the Decathlon Throwing Challenge shown in slide 3. </a:t>
                      </a:r>
                      <a:r>
                        <a:rPr lang="en-US" sz="1100" baseline="0" dirty="0"/>
                        <a:t>Try this new challenge. The </a:t>
                      </a:r>
                      <a:r>
                        <a:rPr lang="en-US" sz="1100" b="1" baseline="0" dirty="0"/>
                        <a:t>shot put </a:t>
                      </a:r>
                      <a:r>
                        <a:rPr lang="en-US" sz="1100" baseline="0" dirty="0"/>
                        <a:t>is a different way of throwing a ball.</a:t>
                      </a:r>
                    </a:p>
                    <a:p>
                      <a:endParaRPr lang="en-US" sz="1100" baseline="0" dirty="0"/>
                    </a:p>
                    <a:p>
                      <a:r>
                        <a:rPr lang="en-US" sz="1100" baseline="0" dirty="0"/>
                        <a:t>I bet you can throw it a really long way. </a:t>
                      </a:r>
                      <a:endParaRPr lang="en-GB" sz="1100" dirty="0"/>
                    </a:p>
                  </a:txBody>
                  <a:tcPr/>
                </a:tc>
                <a:tc>
                  <a:txBody>
                    <a:bodyPr/>
                    <a:lstStyle/>
                    <a:p>
                      <a:r>
                        <a:rPr lang="en-US" sz="1100" b="0" kern="1200" dirty="0">
                          <a:solidFill>
                            <a:schemeClr val="dk1"/>
                          </a:solidFill>
                          <a:effectLst/>
                          <a:latin typeface="+mn-lt"/>
                          <a:ea typeface="+mn-ea"/>
                          <a:cs typeface="+mn-cs"/>
                        </a:rPr>
                        <a:t>Try out Activity card 4 from our </a:t>
                      </a:r>
                      <a:r>
                        <a:rPr lang="en-US" sz="1100" b="1" u="sng" kern="1200" dirty="0">
                          <a:solidFill>
                            <a:schemeClr val="dk1"/>
                          </a:solidFill>
                          <a:effectLst/>
                          <a:latin typeface="+mn-lt"/>
                          <a:ea typeface="+mn-ea"/>
                          <a:cs typeface="+mn-cs"/>
                        </a:rPr>
                        <a:t>Infant agility </a:t>
                      </a:r>
                      <a:r>
                        <a:rPr lang="en-US" sz="1100" b="0" kern="1200" dirty="0">
                          <a:solidFill>
                            <a:schemeClr val="dk1"/>
                          </a:solidFill>
                          <a:effectLst/>
                          <a:latin typeface="+mn-lt"/>
                          <a:ea typeface="+mn-ea"/>
                          <a:cs typeface="+mn-cs"/>
                        </a:rPr>
                        <a:t>competition</a:t>
                      </a:r>
                    </a:p>
                    <a:p>
                      <a:endParaRPr lang="en-US" sz="1100" b="0" kern="1200" dirty="0">
                        <a:solidFill>
                          <a:schemeClr val="dk1"/>
                        </a:solidFill>
                        <a:effectLst/>
                        <a:latin typeface="+mn-lt"/>
                        <a:ea typeface="+mn-ea"/>
                        <a:cs typeface="+mn-cs"/>
                      </a:endParaRPr>
                    </a:p>
                    <a:p>
                      <a:r>
                        <a:rPr lang="en-US" sz="1100" b="1" u="sng" kern="1200" dirty="0">
                          <a:solidFill>
                            <a:schemeClr val="dk1"/>
                          </a:solidFill>
                          <a:effectLst/>
                          <a:latin typeface="+mn-lt"/>
                          <a:ea typeface="+mn-ea"/>
                          <a:cs typeface="+mn-cs"/>
                        </a:rPr>
                        <a:t>Balancer.</a:t>
                      </a:r>
                    </a:p>
                    <a:p>
                      <a:endParaRPr lang="en-US" sz="1100" b="1" kern="1200" dirty="0">
                        <a:solidFill>
                          <a:schemeClr val="dk1"/>
                        </a:solidFill>
                        <a:effectLst/>
                        <a:latin typeface="+mn-lt"/>
                        <a:ea typeface="+mn-ea"/>
                        <a:cs typeface="+mn-cs"/>
                      </a:endParaRPr>
                    </a:p>
                    <a:p>
                      <a:r>
                        <a:rPr lang="en-GB" sz="1100" b="1" kern="1200" dirty="0">
                          <a:solidFill>
                            <a:schemeClr val="dk1"/>
                          </a:solidFill>
                          <a:effectLst/>
                          <a:latin typeface="+mn-lt"/>
                          <a:ea typeface="+mn-ea"/>
                          <a:cs typeface="+mn-cs"/>
                        </a:rPr>
                        <a:t>See slide 6</a:t>
                      </a:r>
                    </a:p>
                  </a:txBody>
                  <a:tcPr/>
                </a:tc>
                <a:tc>
                  <a:txBody>
                    <a:bodyPr/>
                    <a:lstStyle/>
                    <a:p>
                      <a:r>
                        <a:rPr lang="en-GB" sz="1100" b="1" u="sng" kern="1200" dirty="0">
                          <a:solidFill>
                            <a:schemeClr val="dk1"/>
                          </a:solidFill>
                          <a:effectLst/>
                          <a:latin typeface="+mn-lt"/>
                          <a:ea typeface="+mn-ea"/>
                          <a:cs typeface="+mn-cs"/>
                        </a:rPr>
                        <a:t>The Skipping – Rope Snake</a:t>
                      </a:r>
                    </a:p>
                    <a:p>
                      <a:r>
                        <a:rPr lang="en-GB" sz="1100" b="1" kern="1200" dirty="0">
                          <a:solidFill>
                            <a:schemeClr val="dk1"/>
                          </a:solidFill>
                          <a:effectLst/>
                          <a:latin typeface="+mn-lt"/>
                          <a:ea typeface="+mn-ea"/>
                          <a:cs typeface="+mn-cs"/>
                        </a:rPr>
                        <a:t> </a:t>
                      </a:r>
                      <a:r>
                        <a:rPr lang="en-GB" sz="1100" b="0" kern="1200" dirty="0">
                          <a:solidFill>
                            <a:schemeClr val="dk1"/>
                          </a:solidFill>
                          <a:effectLst/>
                          <a:latin typeface="+mn-lt"/>
                          <a:ea typeface="+mn-ea"/>
                          <a:cs typeface="+mn-cs"/>
                        </a:rPr>
                        <a:t>Developing gross motor skills</a:t>
                      </a:r>
                    </a:p>
                    <a:p>
                      <a:pPr lvl="0"/>
                      <a:r>
                        <a:rPr lang="en-GB" sz="1100" b="0" kern="1200" dirty="0">
                          <a:solidFill>
                            <a:schemeClr val="dk1"/>
                          </a:solidFill>
                          <a:effectLst/>
                          <a:latin typeface="+mn-lt"/>
                          <a:ea typeface="+mn-ea"/>
                          <a:cs typeface="+mn-cs"/>
                        </a:rPr>
                        <a:t>Jump the River – lay 2 ropes on floor to make a river with a narrow end and a wide end. Practice jumping 2 feet to 2 feet over river. Practice the following jumping patterns: 2-2, 2-1, 1-2, 1- same one, 1- other 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effectLst/>
                        <a:latin typeface="+mn-lt"/>
                        <a:ea typeface="+mn-ea"/>
                        <a:cs typeface="+mn-cs"/>
                      </a:endParaRPr>
                    </a:p>
                  </a:txBody>
                  <a:tcPr/>
                </a:tc>
                <a:tc>
                  <a:txBody>
                    <a:bodyPr/>
                    <a:lstStyle/>
                    <a:p>
                      <a:r>
                        <a:rPr lang="en-US" sz="1100" b="1" u="sng" dirty="0" err="1"/>
                        <a:t>Pawsome</a:t>
                      </a:r>
                      <a:r>
                        <a:rPr lang="en-US" sz="1100" b="1" u="sng" dirty="0"/>
                        <a:t> Panda – Throw and Follow game – see slide 8</a:t>
                      </a:r>
                    </a:p>
                    <a:p>
                      <a:r>
                        <a:rPr lang="en-US" sz="1100" dirty="0"/>
                        <a:t>Play the throwing and kicking game with your family, just like</a:t>
                      </a:r>
                      <a:r>
                        <a:rPr lang="en-US" sz="1100" baseline="0" dirty="0"/>
                        <a:t> </a:t>
                      </a:r>
                      <a:r>
                        <a:rPr lang="en-US" sz="1100" baseline="0" dirty="0" err="1"/>
                        <a:t>Pawsome</a:t>
                      </a:r>
                      <a:r>
                        <a:rPr lang="en-US" sz="1100" baseline="0" dirty="0"/>
                        <a:t> Panda</a:t>
                      </a:r>
                      <a:endParaRPr lang="en-GB" sz="1100" dirty="0"/>
                    </a:p>
                  </a:txBody>
                  <a:tcPr/>
                </a:tc>
                <a:tc>
                  <a:txBody>
                    <a:bodyPr/>
                    <a:lstStyle/>
                    <a:p>
                      <a:r>
                        <a:rPr lang="en-US" sz="1100" b="1" u="sng" dirty="0"/>
                        <a:t>Competition time</a:t>
                      </a:r>
                    </a:p>
                    <a:p>
                      <a:endParaRPr lang="en-US" sz="1100" dirty="0"/>
                    </a:p>
                    <a:p>
                      <a:r>
                        <a:rPr lang="en-US" sz="1100" dirty="0"/>
                        <a:t>Set up all of the</a:t>
                      </a:r>
                      <a:r>
                        <a:rPr lang="en-US" sz="1100" baseline="0" dirty="0"/>
                        <a:t> challenge activities you have tried this week and have a family competition. Award a prize at the end of the competition for the best performance, but also have a prize for the most improved or the best effort. </a:t>
                      </a:r>
                      <a:endParaRPr lang="en-GB" sz="1100" dirty="0"/>
                    </a:p>
                  </a:txBody>
                  <a:tcPr/>
                </a:tc>
                <a:extLst>
                  <a:ext uri="{0D108BD9-81ED-4DB2-BD59-A6C34878D82A}">
                    <a16:rowId xmlns:a16="http://schemas.microsoft.com/office/drawing/2014/main" val="1361170602"/>
                  </a:ext>
                </a:extLst>
              </a:tr>
            </a:tbl>
          </a:graphicData>
        </a:graphic>
      </p:graphicFrame>
      <p:pic>
        <p:nvPicPr>
          <p:cNvPr id="11" name="Picture 10"/>
          <p:cNvPicPr/>
          <p:nvPr/>
        </p:nvPicPr>
        <p:blipFill rotWithShape="1">
          <a:blip r:embed="rId4"/>
          <a:srcRect l="38156" t="24819" r="37913" b="20818"/>
          <a:stretch/>
        </p:blipFill>
        <p:spPr bwMode="auto">
          <a:xfrm>
            <a:off x="2760617" y="2133600"/>
            <a:ext cx="633548" cy="839287"/>
          </a:xfrm>
          <a:prstGeom prst="rect">
            <a:avLst/>
          </a:prstGeom>
          <a:ln>
            <a:noFill/>
          </a:ln>
          <a:extLst>
            <a:ext uri="{53640926-AAD7-44D8-BBD7-CCE9431645EC}">
              <a14:shadowObscured xmlns:a14="http://schemas.microsoft.com/office/drawing/2010/main"/>
            </a:ext>
          </a:extLst>
        </p:spPr>
      </p:pic>
      <p:pic>
        <p:nvPicPr>
          <p:cNvPr id="3" name="Picture 2" descr="File:Exercise &lt;strong&gt;Stork Stand&lt;/strong&gt;.png - Wikimedia Commons"/>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95728" y="5617028"/>
            <a:ext cx="662940" cy="883920"/>
          </a:xfrm>
          <a:prstGeom prst="rect">
            <a:avLst/>
          </a:prstGeom>
        </p:spPr>
      </p:pic>
      <p:pic>
        <p:nvPicPr>
          <p:cNvPr id="6" name="Content Placeholder 5" descr="A picture containing drawing&#10;&#10;Description automatically generated">
            <a:extLst>
              <a:ext uri="{FF2B5EF4-FFF2-40B4-BE49-F238E27FC236}">
                <a16:creationId xmlns:a16="http://schemas.microsoft.com/office/drawing/2014/main" id="{EDE4E2EF-94C7-4F64-85BE-B414EC7D662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32960" y="2133600"/>
            <a:ext cx="803255" cy="1029684"/>
          </a:xfrm>
          <a:prstGeom prst="rect">
            <a:avLst/>
          </a:prstGeom>
        </p:spPr>
      </p:pic>
      <p:pic>
        <p:nvPicPr>
          <p:cNvPr id="8" name="Picture 7"/>
          <p:cNvPicPr>
            <a:picLocks noChangeAspect="1"/>
          </p:cNvPicPr>
          <p:nvPr/>
        </p:nvPicPr>
        <p:blipFill>
          <a:blip r:embed="rId7"/>
          <a:stretch>
            <a:fillRect/>
          </a:stretch>
        </p:blipFill>
        <p:spPr>
          <a:xfrm>
            <a:off x="6872458" y="2624389"/>
            <a:ext cx="1017508" cy="483555"/>
          </a:xfrm>
          <a:prstGeom prst="rect">
            <a:avLst/>
          </a:prstGeom>
        </p:spPr>
      </p:pic>
      <p:pic>
        <p:nvPicPr>
          <p:cNvPr id="9" name="Picture 8"/>
          <p:cNvPicPr/>
          <p:nvPr/>
        </p:nvPicPr>
        <p:blipFill rotWithShape="1">
          <a:blip r:embed="rId8"/>
          <a:srcRect l="34567" t="15127" r="35254" b="6638"/>
          <a:stretch/>
        </p:blipFill>
        <p:spPr bwMode="auto">
          <a:xfrm>
            <a:off x="9298675" y="5815148"/>
            <a:ext cx="661851" cy="901337"/>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9"/>
          <a:srcRect l="12231" t="17727" r="40970" b="20582"/>
          <a:stretch/>
        </p:blipFill>
        <p:spPr bwMode="auto">
          <a:xfrm>
            <a:off x="7323906" y="4306131"/>
            <a:ext cx="740228" cy="587166"/>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10"/>
          <a:stretch>
            <a:fillRect/>
          </a:stretch>
        </p:blipFill>
        <p:spPr>
          <a:xfrm>
            <a:off x="9544594" y="4408228"/>
            <a:ext cx="339635" cy="509951"/>
          </a:xfrm>
          <a:prstGeom prst="rect">
            <a:avLst/>
          </a:prstGeom>
        </p:spPr>
      </p:pic>
    </p:spTree>
    <p:extLst>
      <p:ext uri="{BB962C8B-B14F-4D97-AF65-F5344CB8AC3E}">
        <p14:creationId xmlns:p14="http://schemas.microsoft.com/office/powerpoint/2010/main" val="37147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3637426"/>
              </p:ext>
            </p:extLst>
          </p:nvPr>
        </p:nvGraphicFramePr>
        <p:xfrm>
          <a:off x="838200" y="174172"/>
          <a:ext cx="10796451" cy="5780697"/>
        </p:xfrm>
        <a:graphic>
          <a:graphicData uri="http://schemas.openxmlformats.org/drawingml/2006/table">
            <a:tbl>
              <a:tblPr firstRow="1" bandRow="1">
                <a:tableStyleId>{5C22544A-7EE6-4342-B048-85BDC9FD1C3A}</a:tableStyleId>
              </a:tblPr>
              <a:tblGrid>
                <a:gridCol w="10796451">
                  <a:extLst>
                    <a:ext uri="{9D8B030D-6E8A-4147-A177-3AD203B41FA5}">
                      <a16:colId xmlns:a16="http://schemas.microsoft.com/office/drawing/2014/main" val="2235969835"/>
                    </a:ext>
                  </a:extLst>
                </a:gridCol>
              </a:tblGrid>
              <a:tr h="13062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err="1">
                          <a:solidFill>
                            <a:srgbClr val="002060"/>
                          </a:solidFill>
                        </a:rPr>
                        <a:t>Decathalon</a:t>
                      </a:r>
                      <a:r>
                        <a:rPr lang="en-US" b="1" dirty="0">
                          <a:solidFill>
                            <a:srgbClr val="002060"/>
                          </a:solidFill>
                        </a:rPr>
                        <a:t> Card 3 - Shot</a:t>
                      </a:r>
                      <a:r>
                        <a:rPr lang="en-US" b="1" baseline="0" dirty="0">
                          <a:solidFill>
                            <a:srgbClr val="002060"/>
                          </a:solidFill>
                        </a:rPr>
                        <a:t> Put</a:t>
                      </a: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4185539"/>
                  </a:ext>
                </a:extLst>
              </a:tr>
              <a:tr h="1273912">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ball that can fit in your hand      </a:t>
                      </a:r>
                      <a:endParaRPr lang="en-GB" sz="1400" b="0"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1103737"/>
                  </a:ext>
                </a:extLst>
              </a:tr>
              <a:tr h="3200500">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b="0" i="0" dirty="0">
                          <a:solidFill>
                            <a:schemeClr val="tx1"/>
                          </a:solidFill>
                        </a:rPr>
                        <a:t>Stand</a:t>
                      </a:r>
                      <a:r>
                        <a:rPr lang="en-US" sz="1400" b="0" i="0" baseline="0" dirty="0">
                          <a:solidFill>
                            <a:schemeClr val="tx1"/>
                          </a:solidFill>
                        </a:rPr>
                        <a:t> at your starting line again but this time stand sideways. Hold the ball in your throwing hand and make a big star shape with your body. Put the ball right next to your neck…. It might feel cold. </a:t>
                      </a:r>
                    </a:p>
                    <a:p>
                      <a:r>
                        <a:rPr lang="en-US" sz="1400" b="0" i="0" baseline="0" dirty="0">
                          <a:solidFill>
                            <a:schemeClr val="tx1"/>
                          </a:solidFill>
                        </a:rPr>
                        <a:t>Lean away from the line and push the ball away from your neck and as far away from the starting line as possible. I bet it flies through the air!!!!</a:t>
                      </a:r>
                      <a:endParaRPr lang="en-GB" sz="14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85527"/>
                  </a:ext>
                </a:extLst>
              </a:tr>
            </a:tbl>
          </a:graphicData>
        </a:graphic>
      </p:graphicFrame>
      <p:pic>
        <p:nvPicPr>
          <p:cNvPr id="2" name="Picture 1" descr="Return On Influence Can Return From Whence It Cam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03223" y="1507308"/>
            <a:ext cx="1762396" cy="1174931"/>
          </a:xfrm>
          <a:prstGeom prst="rect">
            <a:avLst/>
          </a:prstGeom>
        </p:spPr>
      </p:pic>
    </p:spTree>
    <p:extLst>
      <p:ext uri="{BB962C8B-B14F-4D97-AF65-F5344CB8AC3E}">
        <p14:creationId xmlns:p14="http://schemas.microsoft.com/office/powerpoint/2010/main" val="294850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3A7F-8FEE-48BA-887E-7D30273F7BEA}"/>
              </a:ext>
            </a:extLst>
          </p:cNvPr>
          <p:cNvSpPr>
            <a:spLocks noGrp="1"/>
          </p:cNvSpPr>
          <p:nvPr>
            <p:ph type="title"/>
          </p:nvPr>
        </p:nvSpPr>
        <p:spPr/>
        <p:txBody>
          <a:bodyPr/>
          <a:lstStyle/>
          <a:p>
            <a:r>
              <a:rPr lang="en-US" dirty="0"/>
              <a:t>Activity 1</a:t>
            </a:r>
            <a:endParaRPr lang="en-GB" dirty="0"/>
          </a:p>
        </p:txBody>
      </p:sp>
      <p:sp>
        <p:nvSpPr>
          <p:cNvPr id="3" name="Content Placeholder 2">
            <a:extLst>
              <a:ext uri="{FF2B5EF4-FFF2-40B4-BE49-F238E27FC236}">
                <a16:creationId xmlns:a16="http://schemas.microsoft.com/office/drawing/2014/main" id="{4E7577E4-C4D4-4741-AD78-10CB7C9A9D84}"/>
              </a:ext>
            </a:extLst>
          </p:cNvPr>
          <p:cNvSpPr>
            <a:spLocks noGrp="1"/>
          </p:cNvSpPr>
          <p:nvPr>
            <p:ph sz="half" idx="1"/>
          </p:nvPr>
        </p:nvSpPr>
        <p:spPr>
          <a:xfrm>
            <a:off x="838200" y="1929383"/>
            <a:ext cx="5181600" cy="4563491"/>
          </a:xfrm>
        </p:spPr>
        <p:txBody>
          <a:bodyPr>
            <a:normAutofit/>
          </a:bodyPr>
          <a:lstStyle/>
          <a:p>
            <a:pPr marL="0" indent="0">
              <a:buNone/>
            </a:pPr>
            <a:r>
              <a:rPr lang="en-US" u="sng" dirty="0">
                <a:latin typeface="Comic Sans MS" panose="030F0702030302020204" pitchFamily="66" charset="0"/>
              </a:rPr>
              <a:t>Happy Yoga Flow</a:t>
            </a:r>
          </a:p>
          <a:p>
            <a:pPr marL="0" indent="0">
              <a:buNone/>
            </a:pPr>
            <a:r>
              <a:rPr lang="en-US" sz="1700" dirty="0">
                <a:latin typeface="Comic Sans MS" panose="030F0702030302020204" pitchFamily="66" charset="0"/>
              </a:rPr>
              <a:t>This activity can be done at any point in a standing or sitting position.  It can be done at any point during the day, but morning’s are recommended to start the day.</a:t>
            </a:r>
          </a:p>
          <a:p>
            <a:pPr marL="0" indent="0">
              <a:buNone/>
            </a:pPr>
            <a:r>
              <a:rPr lang="en-US" sz="1700" dirty="0">
                <a:latin typeface="Comic Sans MS" panose="030F0702030302020204" pitchFamily="66" charset="0"/>
              </a:rPr>
              <a:t>This activity stretches the back in every direction and lets kids' bodies stay supple, strong and flexible. At the end of the flow we stop, close our eyes and think of something we are grateful for. </a:t>
            </a:r>
            <a:endParaRPr lang="en-GB" sz="1700" u="sng" dirty="0">
              <a:latin typeface="Comic Sans MS" panose="030F0702030302020204" pitchFamily="66" charset="0"/>
            </a:endParaRPr>
          </a:p>
        </p:txBody>
      </p:sp>
      <p:pic>
        <p:nvPicPr>
          <p:cNvPr id="6" name="Content Placeholder 5" descr="A picture containing drawing&#10;&#10;Description automatically generated">
            <a:extLst>
              <a:ext uri="{FF2B5EF4-FFF2-40B4-BE49-F238E27FC236}">
                <a16:creationId xmlns:a16="http://schemas.microsoft.com/office/drawing/2014/main" id="{2072B6DD-BFD0-47EF-A88F-E452E22AD7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5052" y="365125"/>
            <a:ext cx="4780248" cy="6127750"/>
          </a:xfrm>
        </p:spPr>
      </p:pic>
    </p:spTree>
    <p:extLst>
      <p:ext uri="{BB962C8B-B14F-4D97-AF65-F5344CB8AC3E}">
        <p14:creationId xmlns:p14="http://schemas.microsoft.com/office/powerpoint/2010/main" val="207290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87ECC6-6B82-4B4A-AE41-B8CC11C77E65}"/>
              </a:ext>
            </a:extLst>
          </p:cNvPr>
          <p:cNvSpPr/>
          <p:nvPr/>
        </p:nvSpPr>
        <p:spPr>
          <a:xfrm>
            <a:off x="5162550" y="243512"/>
            <a:ext cx="6838950" cy="56938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4B00"/>
                </a:solidFill>
                <a:effectLst/>
                <a:uLnTx/>
                <a:uFillTx/>
                <a:latin typeface="Comic Sans MS" panose="030F0702030302020204" pitchFamily="66" charset="0"/>
                <a:ea typeface="+mn-ea"/>
                <a:cs typeface="+mn-cs"/>
              </a:rPr>
              <a:t>Happy Mountain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 start in Mountain pose, still and quiet.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Benefits - Improves posture by strengthening the thighs, knees and ankles and by firming the abdomen and buttocks. Can also be beneficial for flat feet.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4B00"/>
                </a:solidFill>
                <a:effectLst/>
                <a:uLnTx/>
                <a:uFillTx/>
                <a:latin typeface="Comic Sans MS" panose="030F0702030302020204" pitchFamily="66" charset="0"/>
                <a:ea typeface="+mn-ea"/>
                <a:cs typeface="+mn-cs"/>
              </a:rPr>
              <a:t>Happy Sun (Stretch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Stretch your arms up above your head, look up at your hands and say hello to the sun.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Benefits - strengthens the spine, opens the chest and increases blood flow to the frontal lobe for improved comprehension and rational thinking.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4B00"/>
                </a:solidFill>
                <a:effectLst/>
                <a:uLnTx/>
                <a:uFillTx/>
                <a:latin typeface="Comic Sans MS" panose="030F0702030302020204" pitchFamily="66" charset="0"/>
                <a:ea typeface="+mn-ea"/>
                <a:cs typeface="+mn-cs"/>
              </a:rPr>
              <a:t>Happy Earth (Forward Bend)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 reach down to our toes and say hello to the Earth. Slowly roll your body back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Benefits - helps to release tensions in the neck, shoulders, lower back, or hips that are caused due to long hours of desk work. Calms the brain, reducing tiredness and irritability. </a:t>
            </a:r>
            <a:r>
              <a:rPr kumimoji="0" lang="en-GB" sz="1300" b="0" i="0" u="none" strike="noStrike" kern="1200" cap="none" spc="0" normalizeH="0" baseline="0" noProof="0" dirty="0">
                <a:ln>
                  <a:noFill/>
                </a:ln>
                <a:solidFill>
                  <a:srgbClr val="FF4B00"/>
                </a:solidFill>
                <a:effectLst/>
                <a:uLnTx/>
                <a:uFillTx/>
                <a:latin typeface="Comic Sans MS" panose="030F0702030302020204" pitchFamily="66" charset="0"/>
                <a:ea typeface="+mn-ea"/>
                <a:cs typeface="+mn-cs"/>
              </a:rPr>
              <a:t>Happy Moon (Side Bends)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Sit or stand tall with your legs together and bend over to one side, looking a bit like a moon or maybe a banana. Come back to the middle and repeat on the other 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Benefits - Good for stretching the spine and helping you grow tall.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4B00"/>
                </a:solidFill>
                <a:effectLst/>
                <a:uLnTx/>
                <a:uFillTx/>
                <a:latin typeface="Comic Sans MS" panose="030F0702030302020204" pitchFamily="66" charset="0"/>
                <a:ea typeface="+mn-ea"/>
                <a:cs typeface="+mn-cs"/>
              </a:rPr>
              <a:t>Happy Owl (Seated Twists)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Sit tall, one hand to knee, other hand helps you to twist. Look over your shoulder with a twit </a:t>
            </a:r>
            <a:r>
              <a:rPr kumimoji="0" lang="en-US" sz="13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mn-cs"/>
              </a:rPr>
              <a:t>twoo</a:t>
            </a: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Repeat on the other 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Benefits - stretches the hips, neck and arms. It increases flexibility throughout the spine, shoulders and chest. It also helps to reduce stress and anxiety.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4B00"/>
                </a:solidFill>
                <a:effectLst/>
                <a:uLnTx/>
                <a:uFillTx/>
                <a:latin typeface="Comic Sans MS" panose="030F0702030302020204" pitchFamily="66" charset="0"/>
                <a:ea typeface="+mn-ea"/>
                <a:cs typeface="+mn-cs"/>
              </a:rPr>
              <a:t>Happy Me (Easy 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Bringing your hands together at your heart, tap your fingers right then left, close your eyes.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Think of something you are grateful for in your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Benefits - Stretches out the groin, strengthens the back and also allows for deep belly </a:t>
            </a:r>
            <a:r>
              <a:rPr kumimoji="0" lang="en-GB" sz="13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breathing.</a:t>
            </a:r>
            <a:endParaRPr kumimoji="0" lang="en-GB" sz="13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6" name="Content Placeholder 5" descr="A picture containing drawing&#10;&#10;Description automatically generated">
            <a:extLst>
              <a:ext uri="{FF2B5EF4-FFF2-40B4-BE49-F238E27FC236}">
                <a16:creationId xmlns:a16="http://schemas.microsoft.com/office/drawing/2014/main" id="{EDE4E2EF-94C7-4F64-85BE-B414EC7D6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43512"/>
            <a:ext cx="4780248" cy="6127750"/>
          </a:xfrm>
          <a:prstGeom prst="rect">
            <a:avLst/>
          </a:prstGeom>
        </p:spPr>
      </p:pic>
    </p:spTree>
    <p:extLst>
      <p:ext uri="{BB962C8B-B14F-4D97-AF65-F5344CB8AC3E}">
        <p14:creationId xmlns:p14="http://schemas.microsoft.com/office/powerpoint/2010/main" val="150419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5660C31-353F-4E34-ABBF-C76295E6E343}"/>
              </a:ext>
            </a:extLst>
          </p:cNvPr>
          <p:cNvGraphicFramePr>
            <a:graphicFrameLocks noGrp="1"/>
          </p:cNvGraphicFramePr>
          <p:nvPr>
            <p:extLst>
              <p:ext uri="{D42A27DB-BD31-4B8C-83A1-F6EECF244321}">
                <p14:modId xmlns:p14="http://schemas.microsoft.com/office/powerpoint/2010/main" val="4230940872"/>
              </p:ext>
            </p:extLst>
          </p:nvPr>
        </p:nvGraphicFramePr>
        <p:xfrm>
          <a:off x="1854476" y="1046922"/>
          <a:ext cx="8483049" cy="5650222"/>
        </p:xfrm>
        <a:graphic>
          <a:graphicData uri="http://schemas.openxmlformats.org/drawingml/2006/table">
            <a:tbl>
              <a:tblPr firstRow="1" bandRow="1">
                <a:tableStyleId>{5C22544A-7EE6-4342-B048-85BDC9FD1C3A}</a:tableStyleId>
              </a:tblPr>
              <a:tblGrid>
                <a:gridCol w="8483049">
                  <a:extLst>
                    <a:ext uri="{9D8B030D-6E8A-4147-A177-3AD203B41FA5}">
                      <a16:colId xmlns:a16="http://schemas.microsoft.com/office/drawing/2014/main" val="2884591664"/>
                    </a:ext>
                  </a:extLst>
                </a:gridCol>
              </a:tblGrid>
              <a:tr h="345093">
                <a:tc>
                  <a:txBody>
                    <a:bodyPr/>
                    <a:lstStyle/>
                    <a:p>
                      <a:pPr algn="ctr"/>
                      <a:r>
                        <a:rPr lang="en-GB" dirty="0">
                          <a:solidFill>
                            <a:srgbClr val="FFFF00"/>
                          </a:solidFill>
                        </a:rPr>
                        <a:t>Activity Card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770956495"/>
                  </a:ext>
                </a:extLst>
              </a:tr>
              <a:tr h="603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kern="1200" dirty="0">
                          <a:solidFill>
                            <a:schemeClr val="dk1"/>
                          </a:solidFill>
                          <a:effectLst/>
                          <a:latin typeface="+mn-lt"/>
                          <a:ea typeface="+mn-ea"/>
                          <a:cs typeface="+mn-cs"/>
                        </a:rPr>
                        <a:t>Balancer     </a:t>
                      </a:r>
                      <a:endParaRPr lang="en-GB"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kern="1200" dirty="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1029626"/>
                  </a:ext>
                </a:extLst>
              </a:tr>
              <a:tr h="1552920">
                <a:tc>
                  <a:txBody>
                    <a:bodyPr/>
                    <a:lstStyle/>
                    <a:p>
                      <a:r>
                        <a:rPr lang="en-GB" sz="1400" b="1" u="sng" kern="1200" dirty="0">
                          <a:solidFill>
                            <a:schemeClr val="dk1"/>
                          </a:solidFill>
                          <a:effectLst/>
                          <a:latin typeface="+mn-lt"/>
                          <a:ea typeface="+mn-ea"/>
                          <a:cs typeface="+mn-cs"/>
                        </a:rPr>
                        <a:t>Equipment needed</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1 stop watch or anything to time the activity</a:t>
                      </a:r>
                    </a:p>
                    <a:p>
                      <a:r>
                        <a:rPr lang="en-GB" sz="1400" kern="1200" dirty="0">
                          <a:solidFill>
                            <a:schemeClr val="dk1"/>
                          </a:solidFill>
                          <a:effectLst/>
                          <a:latin typeface="+mn-lt"/>
                          <a:ea typeface="+mn-ea"/>
                          <a:cs typeface="+mn-cs"/>
                        </a:rPr>
                        <a:t>1 spot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374173"/>
                  </a:ext>
                </a:extLst>
              </a:tr>
              <a:tr h="3091462">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Put a rubber spot on the floor. If you do not have a rubber spot you can make a spot using a cereal box.</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Children</a:t>
                      </a:r>
                      <a:r>
                        <a:rPr lang="en-GB" sz="1400" kern="1200" baseline="0" dirty="0">
                          <a:solidFill>
                            <a:schemeClr val="dk1"/>
                          </a:solidFill>
                          <a:effectLst/>
                          <a:latin typeface="+mn-lt"/>
                          <a:ea typeface="+mn-ea"/>
                          <a:cs typeface="+mn-cs"/>
                        </a:rPr>
                        <a:t> then </a:t>
                      </a:r>
                      <a:r>
                        <a:rPr lang="en-GB" sz="1400" kern="1200" dirty="0">
                          <a:solidFill>
                            <a:schemeClr val="dk1"/>
                          </a:solidFill>
                          <a:effectLst/>
                          <a:latin typeface="+mn-lt"/>
                          <a:ea typeface="+mn-ea"/>
                          <a:cs typeface="+mn-cs"/>
                        </a:rPr>
                        <a:t>must balance on one leg for as long as they can.</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Time the child to give them a score. </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Maximum time a child can achieve is 15 seconds. 2 attempts on each leg, 4 attempts in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4134" y="87796"/>
            <a:ext cx="823292" cy="906118"/>
          </a:xfrm>
          <a:prstGeom prst="rect">
            <a:avLst/>
          </a:prstGeom>
          <a:noFill/>
        </p:spPr>
      </p:pic>
      <p:sp>
        <p:nvSpPr>
          <p:cNvPr id="7" name="TextBox 6">
            <a:extLst>
              <a:ext uri="{FF2B5EF4-FFF2-40B4-BE49-F238E27FC236}">
                <a16:creationId xmlns:a16="http://schemas.microsoft.com/office/drawing/2014/main" id="{4890DC52-05BF-44F0-8495-C711AF621123}"/>
              </a:ext>
            </a:extLst>
          </p:cNvPr>
          <p:cNvSpPr txBox="1"/>
          <p:nvPr/>
        </p:nvSpPr>
        <p:spPr>
          <a:xfrm>
            <a:off x="2968488" y="217690"/>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GB" b="1" dirty="0">
                <a:solidFill>
                  <a:srgbClr val="002060"/>
                </a:solidFill>
              </a:rPr>
              <a:t>Infant Agility Cards</a:t>
            </a:r>
          </a:p>
        </p:txBody>
      </p:sp>
    </p:spTree>
    <p:extLst>
      <p:ext uri="{BB962C8B-B14F-4D97-AF65-F5344CB8AC3E}">
        <p14:creationId xmlns:p14="http://schemas.microsoft.com/office/powerpoint/2010/main" val="91924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41938641"/>
              </p:ext>
            </p:extLst>
          </p:nvPr>
        </p:nvGraphicFramePr>
        <p:xfrm>
          <a:off x="402771" y="296092"/>
          <a:ext cx="11484429" cy="6287588"/>
        </p:xfrm>
        <a:graphic>
          <a:graphicData uri="http://schemas.openxmlformats.org/drawingml/2006/table">
            <a:tbl>
              <a:tblPr firstRow="1" bandRow="1">
                <a:tableStyleId>{5C22544A-7EE6-4342-B048-85BDC9FD1C3A}</a:tableStyleId>
              </a:tblPr>
              <a:tblGrid>
                <a:gridCol w="3828143">
                  <a:extLst>
                    <a:ext uri="{9D8B030D-6E8A-4147-A177-3AD203B41FA5}">
                      <a16:colId xmlns:a16="http://schemas.microsoft.com/office/drawing/2014/main" val="3779463076"/>
                    </a:ext>
                  </a:extLst>
                </a:gridCol>
                <a:gridCol w="3828143">
                  <a:extLst>
                    <a:ext uri="{9D8B030D-6E8A-4147-A177-3AD203B41FA5}">
                      <a16:colId xmlns:a16="http://schemas.microsoft.com/office/drawing/2014/main" val="998003490"/>
                    </a:ext>
                  </a:extLst>
                </a:gridCol>
                <a:gridCol w="3828143">
                  <a:extLst>
                    <a:ext uri="{9D8B030D-6E8A-4147-A177-3AD203B41FA5}">
                      <a16:colId xmlns:a16="http://schemas.microsoft.com/office/drawing/2014/main" val="3950807874"/>
                    </a:ext>
                  </a:extLst>
                </a:gridCol>
              </a:tblGrid>
              <a:tr h="41604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r>
                        <a:rPr lang="en-US" dirty="0"/>
                        <a:t>Physical activity Skittles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902524041"/>
                  </a:ext>
                </a:extLst>
              </a:tr>
              <a:tr h="5871543">
                <a:tc gridSpan="3">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Save up your empty juice,</a:t>
                      </a:r>
                      <a:r>
                        <a:rPr lang="en-US" baseline="0" dirty="0"/>
                        <a:t> milk or pop bottles for this game. Line the bottles up and encourage the children to roll a ball and see how many they can hit down. The bottles can be arranged in any pattern as long as they are behind the line. </a:t>
                      </a:r>
                    </a:p>
                    <a:p>
                      <a:endParaRPr lang="en-US" baseline="0" dirty="0"/>
                    </a:p>
                    <a:p>
                      <a:r>
                        <a:rPr lang="en-US" baseline="0" dirty="0"/>
                        <a:t>This would be a good investigation activity for the children to do too, when deciding if they should be in a straight line, a triangle a square etc. </a:t>
                      </a:r>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6375040"/>
                  </a:ext>
                </a:extLst>
              </a:tr>
            </a:tbl>
          </a:graphicData>
        </a:graphic>
      </p:graphicFrame>
      <p:pic>
        <p:nvPicPr>
          <p:cNvPr id="6" name="Picture 5"/>
          <p:cNvPicPr>
            <a:picLocks noChangeAspect="1"/>
          </p:cNvPicPr>
          <p:nvPr/>
        </p:nvPicPr>
        <p:blipFill>
          <a:blip r:embed="rId2"/>
          <a:stretch>
            <a:fillRect/>
          </a:stretch>
        </p:blipFill>
        <p:spPr>
          <a:xfrm>
            <a:off x="510131" y="816701"/>
            <a:ext cx="2828925" cy="1619250"/>
          </a:xfrm>
          <a:prstGeom prst="rect">
            <a:avLst/>
          </a:prstGeom>
        </p:spPr>
      </p:pic>
    </p:spTree>
    <p:extLst>
      <p:ext uri="{BB962C8B-B14F-4D97-AF65-F5344CB8AC3E}">
        <p14:creationId xmlns:p14="http://schemas.microsoft.com/office/powerpoint/2010/main" val="266461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34567" t="15127" r="35254" b="6638"/>
          <a:stretch/>
        </p:blipFill>
        <p:spPr bwMode="auto">
          <a:xfrm>
            <a:off x="3753394" y="243840"/>
            <a:ext cx="5712823" cy="6470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364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57" y="608604"/>
            <a:ext cx="8987245" cy="605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7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533</TotalTime>
  <Words>1565</Words>
  <Application>Microsoft Office PowerPoint</Application>
  <PresentationFormat>Widescreen</PresentationFormat>
  <Paragraphs>131</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Aharoni</vt:lpstr>
      <vt:lpstr>Arial</vt:lpstr>
      <vt:lpstr>Calibri</vt:lpstr>
      <vt:lpstr>Calibri Light</vt:lpstr>
      <vt:lpstr>Comic Sans MS</vt:lpstr>
      <vt:lpstr>Modern Love</vt:lpstr>
      <vt:lpstr>The Hand</vt:lpstr>
      <vt:lpstr>Office Theme</vt:lpstr>
      <vt:lpstr>SketchyVTI</vt:lpstr>
      <vt:lpstr>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  </vt:lpstr>
      <vt:lpstr>        </vt:lpstr>
      <vt:lpstr>PowerPoint Presentation</vt:lpstr>
      <vt:lpstr>Activity 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all know the benefits of being physically active and a having healthy diet.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along with a weekly activity timetable  If you have any further activities you highly recommend, please let us know and we can share them with everyone else.</dc:title>
  <dc:creator>Emma Nichol</dc:creator>
  <cp:lastModifiedBy>Emma Nichol</cp:lastModifiedBy>
  <cp:revision>52</cp:revision>
  <cp:lastPrinted>2020-06-15T08:51:27Z</cp:lastPrinted>
  <dcterms:created xsi:type="dcterms:W3CDTF">2020-06-03T12:43:57Z</dcterms:created>
  <dcterms:modified xsi:type="dcterms:W3CDTF">2020-06-24T12:21:17Z</dcterms:modified>
</cp:coreProperties>
</file>